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76" r:id="rId6"/>
  </p:sldMasterIdLst>
  <p:notesMasterIdLst>
    <p:notesMasterId r:id="rId49"/>
  </p:notesMasterIdLst>
  <p:sldIdLst>
    <p:sldId id="256" r:id="rId7"/>
    <p:sldId id="263" r:id="rId8"/>
    <p:sldId id="262" r:id="rId9"/>
    <p:sldId id="274" r:id="rId10"/>
    <p:sldId id="276" r:id="rId11"/>
    <p:sldId id="259" r:id="rId12"/>
    <p:sldId id="273" r:id="rId13"/>
    <p:sldId id="277" r:id="rId14"/>
    <p:sldId id="260" r:id="rId15"/>
    <p:sldId id="342" r:id="rId16"/>
    <p:sldId id="275" r:id="rId17"/>
    <p:sldId id="272" r:id="rId18"/>
    <p:sldId id="343" r:id="rId19"/>
    <p:sldId id="352" r:id="rId20"/>
    <p:sldId id="353" r:id="rId21"/>
    <p:sldId id="355" r:id="rId22"/>
    <p:sldId id="356" r:id="rId23"/>
    <p:sldId id="357" r:id="rId24"/>
    <p:sldId id="358" r:id="rId25"/>
    <p:sldId id="359" r:id="rId26"/>
    <p:sldId id="258" r:id="rId27"/>
    <p:sldId id="278" r:id="rId28"/>
    <p:sldId id="334" r:id="rId29"/>
    <p:sldId id="337" r:id="rId30"/>
    <p:sldId id="338" r:id="rId31"/>
    <p:sldId id="336" r:id="rId32"/>
    <p:sldId id="335" r:id="rId33"/>
    <p:sldId id="339" r:id="rId34"/>
    <p:sldId id="261" r:id="rId35"/>
    <p:sldId id="257" r:id="rId36"/>
    <p:sldId id="340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41" r:id="rId46"/>
    <p:sldId id="360" r:id="rId47"/>
    <p:sldId id="270" r:id="rId4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10690D-8920-4E5F-BC18-E5C09E7E9DA0}" v="3" dt="2025-08-01T09:44:23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8"/>
    <p:restoredTop sz="94705"/>
  </p:normalViewPr>
  <p:slideViewPr>
    <p:cSldViewPr snapToGrid="0">
      <p:cViewPr varScale="1">
        <p:scale>
          <a:sx n="64" d="100"/>
          <a:sy n="64" d="100"/>
        </p:scale>
        <p:origin x="102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9" cy="72008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er, Eveline" userId="cd87e1e7-4afd-415f-bf25-19632e04bef2" providerId="ADAL" clId="{4910690D-8920-4E5F-BC18-E5C09E7E9DA0}"/>
    <pc:docChg chg="modSld">
      <pc:chgData name="Walter, Eveline" userId="cd87e1e7-4afd-415f-bf25-19632e04bef2" providerId="ADAL" clId="{4910690D-8920-4E5F-BC18-E5C09E7E9DA0}" dt="2025-08-01T09:42:27.488" v="1" actId="14100"/>
      <pc:docMkLst>
        <pc:docMk/>
      </pc:docMkLst>
      <pc:sldChg chg="modSp">
        <pc:chgData name="Walter, Eveline" userId="cd87e1e7-4afd-415f-bf25-19632e04bef2" providerId="ADAL" clId="{4910690D-8920-4E5F-BC18-E5C09E7E9DA0}" dt="2025-08-01T09:42:27.488" v="1" actId="14100"/>
        <pc:sldMkLst>
          <pc:docMk/>
          <pc:sldMk cId="454980408" sldId="350"/>
        </pc:sldMkLst>
        <pc:picChg chg="mod">
          <ac:chgData name="Walter, Eveline" userId="cd87e1e7-4afd-415f-bf25-19632e04bef2" providerId="ADAL" clId="{4910690D-8920-4E5F-BC18-E5C09E7E9DA0}" dt="2025-08-01T09:42:27.488" v="1" actId="14100"/>
          <ac:picMkLst>
            <pc:docMk/>
            <pc:sldMk cId="454980408" sldId="350"/>
            <ac:picMk id="4102" creationId="{FA646FAC-EBEF-6583-33B5-0FE661D4F68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Subsidy (NNN)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1-447E-AD98-A44DE036EE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3A1-447E-AD98-A44DE036EE5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9ED4225-3B2F-4D71-AA07-38795C3CCAA1}" type="PERCENTAGE">
                      <a:rPr lang="en-US" baseline="0" smtClean="0"/>
                      <a:pPr/>
                      <a:t>[PERCENTAGE]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A1-447E-AD98-A44DE036EE5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AA5EEF6-7484-41ED-8D4B-04A48943F1AB}" type="PERCENTAGE">
                      <a:rPr lang="en-US" baseline="0" smtClean="0"/>
                      <a:pPr/>
                      <a:t>[PERCENTAGE]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3A1-447E-AD98-A44DE036EE5A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Blad1!$A$2:$A$3</c:f>
              <c:strCache>
                <c:ptCount val="2"/>
                <c:pt idx="0">
                  <c:v>Subsidy</c:v>
                </c:pt>
                <c:pt idx="1">
                  <c:v>Own input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A1-447E-AD98-A44DE036E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Subsidy (NNB)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Subsidy NNB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52-4C47-85E1-D04B423769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952-4C47-85E1-D04B423769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F2F8FAD-1E75-4F29-90B2-36EB4CAAD09F}" type="PERCENTAGE">
                      <a:rPr lang="en-US" baseline="0" smtClean="0"/>
                      <a:pPr/>
                      <a:t>[PERCENTAGE]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52-4C47-85E1-D04B423769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A627F3F-D5A1-4227-A03B-5CF54F4A0180}" type="PERCENTAGE">
                      <a:rPr lang="en-US" baseline="0" smtClean="0"/>
                      <a:pPr/>
                      <a:t>[PERCENTAGE]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952-4C47-85E1-D04B423769B8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Blad1!$A$2:$A$3</c:f>
              <c:strCache>
                <c:ptCount val="2"/>
                <c:pt idx="0">
                  <c:v>Subsidy</c:v>
                </c:pt>
                <c:pt idx="1">
                  <c:v>Own input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52-4C47-85E1-D04B42376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Maintenance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79-4FEA-8B46-FE9A141C1FE5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379-4FEA-8B46-FE9A141C1FE5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79-4FEA-8B46-FE9A141C1FE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FD4A037-B2F5-4BE7-8DB3-18796FC7CE64}" type="PERCENTAGE">
                      <a:rPr lang="en-US" baseline="0" smtClean="0"/>
                      <a:pPr/>
                      <a:t>[PERCENTAGE]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79-4FEA-8B46-FE9A141C1FE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A370443-A30F-428C-83B8-F5167395E66F}" type="PERCENTAGE">
                      <a:rPr lang="en-US" baseline="0" smtClean="0"/>
                      <a:pPr/>
                      <a:t>[PERCENTAGE]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379-4FEA-8B46-FE9A141C1F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808B351-3144-4B8D-9C66-257A615C06B3}" type="PERCENTAGE">
                      <a:rPr lang="en-US" baseline="0" smtClean="0"/>
                      <a:pPr/>
                      <a:t>[PERCENTAGE]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379-4FEA-8B46-FE9A141C1FE5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Blad1!$A$2:$A$4</c:f>
              <c:strCache>
                <c:ptCount val="3"/>
                <c:pt idx="0">
                  <c:v>Standard</c:v>
                </c:pt>
                <c:pt idx="1">
                  <c:v>Increase (up to 2030)</c:v>
                </c:pt>
                <c:pt idx="2">
                  <c:v>Own input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75</c:v>
                </c:pt>
                <c:pt idx="1">
                  <c:v>9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79-4FEA-8B46-FE9A141C1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FE55B-1FA9-584F-922A-A8B9CB24F55B}" type="datetimeFigureOut">
              <a:rPr lang="nl-NL" smtClean="0"/>
              <a:t>1-8-2025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B9CAD-CC07-234D-B174-BD63AB6088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44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1.1 bedoeld als startpagina van je 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167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Overzichtspagina. Gele pointer verplaatsen naar de locatie die je uit wilt lichten. De gele pointer kan makkelijk worden gekopieerd zodat je meerdere plekken op de kaart aan kunt wijzen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39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1.3 bedoeld als startpagina van je 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275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1.2 bedoeld als startpagina van je presentatie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30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1.2 bedoeld als startpagina van je presentatie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79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1.2 bedoeld als startpagina van je presentatie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35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1.2 bedoeld als startpagina van je presentatie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10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2.2 bedoeld als startpagina van je 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685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Hoofdstukaanduiding. Startpagina nieuw onderwerp versie 1.1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72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Hoofdstukaanduiding. Startpagina nieuw onderwerp versie 1.1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87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Hoofdstukaanduiding. Startpagina nieuw onderwerp versie 1.1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583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2.1 bedoeld als startpagina van je 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121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2.2 bedoeld als startpagina van je 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258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2.2 bedoeld als startpagina van je 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803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Titelpagina variant 1.1 bedoeld als startpagina van je 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9CAD-CC07-234D-B174-BD63AB60880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4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taatsbosbeheer - titel en beeld - kader donker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FEC6D023-0F61-9648-7523-A51B90A6C3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064591BC-2EEE-BF2C-53F3-17053D0AB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23383"/>
            <a:ext cx="6033600" cy="31752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94A0540C-8283-5B2D-9211-E71A4AEC63D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2801" y="1171051"/>
            <a:ext cx="4988560" cy="698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8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9420FB0-35BA-C796-C5B0-8D839761AD3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2801" y="1869441"/>
            <a:ext cx="4988560" cy="162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Subheading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64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atsbosbeheer - titel - za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AF912F17-AE97-ADCA-809D-F99882ECCE0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0" y="2581835"/>
            <a:ext cx="12192000" cy="847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62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Titel hoofdstuk</a:t>
            </a:r>
          </a:p>
        </p:txBody>
      </p:sp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id="{0F66FEAF-DC93-C359-248E-E91270DFD5A3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6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atsbosbeheer - beeld - tekstkader - donkergro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80AC673A-F718-95CE-C1A8-9CE15ECDDD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36B1FB2-7F0A-B69B-9A36-D0D9868726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736" y="6492239"/>
            <a:ext cx="3374708" cy="1926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Bronvermelding: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B2343DB7-4224-529A-DB6A-C02DDE09D08D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614B307B-BE28-F517-80A8-E3475C3690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1712" y="4073400"/>
            <a:ext cx="4266656" cy="63576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buNone/>
              <a:defRPr sz="2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8403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Staatsbosbeheer - beeld - tekstkader - donkergro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80AC673A-F718-95CE-C1A8-9CE15ECDDD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36B1FB2-7F0A-B69B-9A36-D0D9868726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736" y="6492239"/>
            <a:ext cx="3374708" cy="1926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Bronvermelding: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4212DDD2-A071-67C7-4E0B-AF033EB8CE6D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2F01669-54E7-3D9A-B3E7-9E30C37FCE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1712" y="4073400"/>
            <a:ext cx="4266656" cy="63576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7473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atsbosbeheer - beeld - links - donkergro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80AC673A-F718-95CE-C1A8-9CE15ECDDD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A293EE4B-691C-331F-638D-E4996C058BB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834123" y="2083442"/>
            <a:ext cx="4671111" cy="3808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kern="0" spc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Ruimte voor tekst. 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758EEC3F-9949-BBB6-4FFE-6BB50E49C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736" y="6492239"/>
            <a:ext cx="3374708" cy="1926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Bronvermelding:</a:t>
            </a: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8F64431B-8E50-C008-3774-00E55750C99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B47E0577-0903-0146-D97F-17182E56BC8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444337" y="511680"/>
            <a:ext cx="3970943" cy="1270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32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33358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atsbosbeheer - beeld - links - z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80AC673A-F718-95CE-C1A8-9CE15ECDDD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B743083-6F58-0349-49F1-77622F381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736" y="6492239"/>
            <a:ext cx="3374708" cy="1926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Bronvermelding: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4B71330-DDB5-436C-1125-716FF305405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834123" y="2083442"/>
            <a:ext cx="4671111" cy="3808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kern="0" spc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Ruimte voor tekst. </a:t>
            </a:r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4EF44191-EF38-1F50-148B-BE70DFD8F593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363904F8-3D72-1673-2D02-BE286B9A6AC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444337" y="511680"/>
            <a:ext cx="3970943" cy="1270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32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566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taatsbosbeheer - beeld - rechts - donkergro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80AC673A-F718-95CE-C1A8-9CE15ECDDD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758EEC3F-9949-BBB6-4FFE-6BB50E49C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9893" y="6492239"/>
            <a:ext cx="3374708" cy="1926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Bronvermelding: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FA1726D-E8F4-1DEB-53B5-2328192CD13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60647" y="2083442"/>
            <a:ext cx="4671111" cy="3808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kern="0" spc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Ruimte voor tekst. </a:t>
            </a:r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34773430-E868-8495-2122-706DA23DFA24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381A905-ECA3-ED3B-F252-E776A927B4F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444337" y="511680"/>
            <a:ext cx="3970943" cy="1270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32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77976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taatsbosbeheer - beeld - recht - z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6">
            <a:extLst>
              <a:ext uri="{FF2B5EF4-FFF2-40B4-BE49-F238E27FC236}">
                <a16:creationId xmlns:a16="http://schemas.microsoft.com/office/drawing/2014/main" id="{80AC673A-F718-95CE-C1A8-9CE15ECDDD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758EEC3F-9949-BBB6-4FFE-6BB50E49C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9893" y="6492239"/>
            <a:ext cx="3374708" cy="1926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Bronvermelding: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D38CCA0-1207-F634-1300-432393ECA90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444337" y="633600"/>
            <a:ext cx="3787421" cy="1270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32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24FA6EF-0C0B-CD8A-F6B1-450FB2EE036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60647" y="2083442"/>
            <a:ext cx="4671111" cy="3808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kern="0" spc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Ruimte voor tekst. </a:t>
            </a:r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488717FB-7435-3C90-0888-317D8F22FC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483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 Staatsbosbeheer - kaart - donkergro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aart, kunst&#10;&#10;Automatisch gegenereerde beschrijving">
            <a:extLst>
              <a:ext uri="{FF2B5EF4-FFF2-40B4-BE49-F238E27FC236}">
                <a16:creationId xmlns:a16="http://schemas.microsoft.com/office/drawing/2014/main" id="{D780E7DF-EE3B-BE31-D250-C149CA983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12203312" cy="6851650"/>
          </a:xfrm>
          <a:prstGeom prst="rect">
            <a:avLst/>
          </a:prstGeom>
        </p:spPr>
      </p:pic>
      <p:pic>
        <p:nvPicPr>
          <p:cNvPr id="22" name="Afbeelding 21" descr="Afbeelding met schermopname, cirkel, kunst, Kleurrijkheid&#10;&#10;Automatisch gegenereerde beschrijving">
            <a:extLst>
              <a:ext uri="{FF2B5EF4-FFF2-40B4-BE49-F238E27FC236}">
                <a16:creationId xmlns:a16="http://schemas.microsoft.com/office/drawing/2014/main" id="{F35CDEDC-9359-64ED-C895-B21AA89B2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365" y="3567208"/>
            <a:ext cx="2849927" cy="2875718"/>
          </a:xfrm>
          <a:prstGeom prst="rect">
            <a:avLst/>
          </a:prstGeom>
        </p:spPr>
      </p:pic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16BAE898-E80A-2711-6575-CCA342B717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4497" y="3024034"/>
            <a:ext cx="3311999" cy="331936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D4899217-B080-53BA-E363-B8A15A3B0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7106" y="3282202"/>
            <a:ext cx="298800" cy="42480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2D9D4B15-7363-53C8-C856-21EA48AD634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44336" y="1782480"/>
            <a:ext cx="4979611" cy="10989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200" kern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Ruimte voor tekst.</a:t>
            </a:r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9A6173C9-421C-11DC-CF7A-2D2D77AC780B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0D27B-985F-581C-7717-9D0E468ED07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444337" y="511680"/>
            <a:ext cx="4979610" cy="1270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32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9247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go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DC2B571D-B4FE-4F53-9828-75D6D4B2D7D3}"/>
              </a:ext>
            </a:extLst>
          </p:cNvPr>
          <p:cNvSpPr/>
          <p:nvPr/>
        </p:nvSpPr>
        <p:spPr>
          <a:xfrm>
            <a:off x="-2" y="4220620"/>
            <a:ext cx="12204000" cy="26373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AfbeeldingGolf">
            <a:extLst>
              <a:ext uri="{FF2B5EF4-FFF2-40B4-BE49-F238E27FC236}">
                <a16:creationId xmlns:a16="http://schemas.microsoft.com/office/drawing/2014/main" id="{13319C6F-07A4-4F02-8AFA-EDBE8A0548EB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2" y="369421"/>
            <a:ext cx="12204000" cy="6488579"/>
          </a:xfrm>
          <a:custGeom>
            <a:avLst/>
            <a:gdLst>
              <a:gd name="connsiteX0" fmla="*/ 12204000 w 12204000"/>
              <a:gd name="connsiteY0" fmla="*/ 0 h 6488579"/>
              <a:gd name="connsiteX1" fmla="*/ 12203996 w 12204000"/>
              <a:gd name="connsiteY1" fmla="*/ 4120214 h 6488579"/>
              <a:gd name="connsiteX2" fmla="*/ 11949562 w 12204000"/>
              <a:gd name="connsiteY2" fmla="*/ 4352907 h 6488579"/>
              <a:gd name="connsiteX3" fmla="*/ 8120104 w 12204000"/>
              <a:gd name="connsiteY3" fmla="*/ 5717454 h 6488579"/>
              <a:gd name="connsiteX4" fmla="*/ 4274746 w 12204000"/>
              <a:gd name="connsiteY4" fmla="*/ 4337003 h 6488579"/>
              <a:gd name="connsiteX5" fmla="*/ 4070675 w 12204000"/>
              <a:gd name="connsiteY5" fmla="*/ 4151535 h 6488579"/>
              <a:gd name="connsiteX6" fmla="*/ 0 w 12204000"/>
              <a:gd name="connsiteY6" fmla="*/ 6488579 h 6488579"/>
              <a:gd name="connsiteX7" fmla="*/ 0 w 12204000"/>
              <a:gd name="connsiteY7" fmla="*/ 2397721 h 6488579"/>
              <a:gd name="connsiteX8" fmla="*/ 1076438 w 12204000"/>
              <a:gd name="connsiteY8" fmla="*/ 1776931 h 6488579"/>
              <a:gd name="connsiteX9" fmla="*/ 2252134 w 12204000"/>
              <a:gd name="connsiteY9" fmla="*/ 1102420 h 6488579"/>
              <a:gd name="connsiteX10" fmla="*/ 2251343 w 12204000"/>
              <a:gd name="connsiteY10" fmla="*/ 1099353 h 6488579"/>
              <a:gd name="connsiteX11" fmla="*/ 4088878 w 12204000"/>
              <a:gd name="connsiteY11" fmla="*/ 39631 h 6488579"/>
              <a:gd name="connsiteX12" fmla="*/ 4756915 w 12204000"/>
              <a:gd name="connsiteY12" fmla="*/ 564530 h 6488579"/>
              <a:gd name="connsiteX13" fmla="*/ 8128752 w 12204000"/>
              <a:gd name="connsiteY13" fmla="*/ 1594479 h 6488579"/>
              <a:gd name="connsiteX14" fmla="*/ 11964852 w 12204000"/>
              <a:gd name="connsiteY14" fmla="*/ 217356 h 648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4000" h="6488579">
                <a:moveTo>
                  <a:pt x="12204000" y="0"/>
                </a:moveTo>
                <a:lnTo>
                  <a:pt x="12203996" y="4120214"/>
                </a:lnTo>
                <a:lnTo>
                  <a:pt x="11949562" y="4352907"/>
                </a:lnTo>
                <a:cubicBezTo>
                  <a:pt x="10904581" y="5215305"/>
                  <a:pt x="9399242" y="5720103"/>
                  <a:pt x="8120104" y="5717454"/>
                </a:cubicBezTo>
                <a:cubicBezTo>
                  <a:pt x="6840968" y="5714807"/>
                  <a:pt x="5319729" y="5199401"/>
                  <a:pt x="4274746" y="4337003"/>
                </a:cubicBezTo>
                <a:lnTo>
                  <a:pt x="4070675" y="4151535"/>
                </a:lnTo>
                <a:lnTo>
                  <a:pt x="0" y="6488579"/>
                </a:lnTo>
                <a:lnTo>
                  <a:pt x="0" y="2397721"/>
                </a:lnTo>
                <a:lnTo>
                  <a:pt x="1076438" y="1776931"/>
                </a:lnTo>
                <a:lnTo>
                  <a:pt x="2252134" y="1102420"/>
                </a:lnTo>
                <a:lnTo>
                  <a:pt x="2251343" y="1099353"/>
                </a:lnTo>
                <a:lnTo>
                  <a:pt x="4088878" y="39631"/>
                </a:lnTo>
                <a:lnTo>
                  <a:pt x="4756915" y="564530"/>
                </a:lnTo>
                <a:cubicBezTo>
                  <a:pt x="5719426" y="1214786"/>
                  <a:pt x="6879748" y="1594480"/>
                  <a:pt x="8128752" y="1594479"/>
                </a:cubicBezTo>
                <a:cubicBezTo>
                  <a:pt x="9585923" y="1594483"/>
                  <a:pt x="10922387" y="1077679"/>
                  <a:pt x="11964852" y="21735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BBD360-8247-49C2-A9F1-8A5FFAFDB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3278" y="5699688"/>
            <a:ext cx="2448222" cy="859632"/>
          </a:xfrm>
        </p:spPr>
        <p:txBody>
          <a:bodyPr anchor="t"/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67398F-AC14-4E38-A779-FDCA0A0F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332" y="6316306"/>
            <a:ext cx="1269797" cy="289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6B1F5-14B8-4ECB-8909-A39CA7015803}" type="datetimeFigureOut">
              <a:rPr lang="nl-NL" smtClean="0"/>
              <a:t>1-8-2025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310BFCC-0BF4-425C-891A-F494D3A4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16" y="349533"/>
            <a:ext cx="2449525" cy="6907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C45B86-5DA1-4408-987A-4248CFC70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" y="301696"/>
            <a:ext cx="2376000" cy="195959"/>
          </a:xfrm>
          <a:prstGeom prst="rect">
            <a:avLst/>
          </a:prstGeom>
        </p:spPr>
      </p:pic>
      <p:sp>
        <p:nvSpPr>
          <p:cNvPr id="8" name="Rechthoek 14">
            <a:extLst>
              <a:ext uri="{FF2B5EF4-FFF2-40B4-BE49-F238E27FC236}">
                <a16:creationId xmlns:a16="http://schemas.microsoft.com/office/drawing/2014/main" id="{A64E2837-F1D3-39E5-32B3-6A42171AF230}"/>
              </a:ext>
            </a:extLst>
          </p:cNvPr>
          <p:cNvSpPr/>
          <p:nvPr/>
        </p:nvSpPr>
        <p:spPr>
          <a:xfrm>
            <a:off x="-2" y="4220620"/>
            <a:ext cx="12204000" cy="26373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5EDEE6DE-22F0-B00C-DA04-61CDC0F7A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16" y="349533"/>
            <a:ext cx="2449525" cy="690783"/>
          </a:xfrm>
          <a:prstGeom prst="rect">
            <a:avLst/>
          </a:prstGeom>
        </p:spPr>
      </p:pic>
      <p:pic>
        <p:nvPicPr>
          <p:cNvPr id="11" name="Afbeelding 4">
            <a:extLst>
              <a:ext uri="{FF2B5EF4-FFF2-40B4-BE49-F238E27FC236}">
                <a16:creationId xmlns:a16="http://schemas.microsoft.com/office/drawing/2014/main" id="{23CDEC2A-284F-A86E-AA5C-F4F6C0745D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" y="301696"/>
            <a:ext cx="2376000" cy="1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14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2B7D42AE-1750-41E9-850D-DC538E8E1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25844" y="6316306"/>
            <a:ext cx="1116285" cy="289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191915"/>
                </a:solidFill>
              </a:defRPr>
            </a:lvl1pPr>
          </a:lstStyle>
          <a:p>
            <a:fld id="{32B6B1F5-14B8-4ECB-8909-A39CA7015803}" type="datetimeFigureOut">
              <a:rPr lang="nl-NL" smtClean="0"/>
              <a:t>1-8-2025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1CF972-F66C-41C6-AB59-DC02104A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636" y="698400"/>
            <a:ext cx="349200" cy="34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bg1"/>
                </a:solidFill>
              </a:defRPr>
            </a:lvl1pPr>
          </a:lstStyle>
          <a:p>
            <a:fld id="{71D0AA39-1091-4479-8E43-12C41FF9E373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1AF9C54-E89E-45B8-8FE2-31EBA74E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C2C76D-B3CD-DEEF-8148-12821A79FA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7874" y="1703388"/>
            <a:ext cx="10789277" cy="44561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51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taatsbosbeheer - titel en beeld - kader donker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FEC6D023-0F61-9648-7523-A51B90A6C3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064591BC-2EEE-BF2C-53F3-17053D0AB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23383"/>
            <a:ext cx="6033600" cy="31752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94A0540C-8283-5B2D-9211-E71A4AEC63D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2801" y="1171051"/>
            <a:ext cx="4988560" cy="698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8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9420FB0-35BA-C796-C5B0-8D839761AD3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2801" y="1869441"/>
            <a:ext cx="4988560" cy="162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Subheading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6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2B7D42AE-1750-41E9-850D-DC538E8E1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25844" y="6316306"/>
            <a:ext cx="1116285" cy="289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191915"/>
                </a:solidFill>
              </a:defRPr>
            </a:lvl1pPr>
          </a:lstStyle>
          <a:p>
            <a:fld id="{32B6B1F5-14B8-4ECB-8909-A39CA7015803}" type="datetimeFigureOut">
              <a:rPr lang="nl-NL" smtClean="0"/>
              <a:t>1-8-2025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1CF972-F66C-41C6-AB59-DC02104A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636" y="698400"/>
            <a:ext cx="349200" cy="34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bg1"/>
                </a:solidFill>
              </a:defRPr>
            </a:lvl1pPr>
          </a:lstStyle>
          <a:p>
            <a:fld id="{71D0AA39-1091-4479-8E43-12C41FF9E373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1AF9C54-E89E-45B8-8FE2-31EBA74E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CEFEDC-4AE3-AD6F-3241-89CA4A4826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7874" y="1712913"/>
            <a:ext cx="10789276" cy="44465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17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eldia go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DC2B571D-B4FE-4F53-9828-75D6D4B2D7D3}"/>
              </a:ext>
            </a:extLst>
          </p:cNvPr>
          <p:cNvSpPr/>
          <p:nvPr/>
        </p:nvSpPr>
        <p:spPr>
          <a:xfrm>
            <a:off x="-2" y="4220620"/>
            <a:ext cx="12204000" cy="26373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AfbeeldingGolf">
            <a:extLst>
              <a:ext uri="{FF2B5EF4-FFF2-40B4-BE49-F238E27FC236}">
                <a16:creationId xmlns:a16="http://schemas.microsoft.com/office/drawing/2014/main" id="{13319C6F-07A4-4F02-8AFA-EDBE8A0548EB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2" y="369421"/>
            <a:ext cx="12204000" cy="6488579"/>
          </a:xfrm>
          <a:custGeom>
            <a:avLst/>
            <a:gdLst>
              <a:gd name="connsiteX0" fmla="*/ 12204000 w 12204000"/>
              <a:gd name="connsiteY0" fmla="*/ 0 h 6488579"/>
              <a:gd name="connsiteX1" fmla="*/ 12203996 w 12204000"/>
              <a:gd name="connsiteY1" fmla="*/ 4120214 h 6488579"/>
              <a:gd name="connsiteX2" fmla="*/ 11949562 w 12204000"/>
              <a:gd name="connsiteY2" fmla="*/ 4352907 h 6488579"/>
              <a:gd name="connsiteX3" fmla="*/ 8120104 w 12204000"/>
              <a:gd name="connsiteY3" fmla="*/ 5717454 h 6488579"/>
              <a:gd name="connsiteX4" fmla="*/ 4274746 w 12204000"/>
              <a:gd name="connsiteY4" fmla="*/ 4337003 h 6488579"/>
              <a:gd name="connsiteX5" fmla="*/ 4070675 w 12204000"/>
              <a:gd name="connsiteY5" fmla="*/ 4151535 h 6488579"/>
              <a:gd name="connsiteX6" fmla="*/ 0 w 12204000"/>
              <a:gd name="connsiteY6" fmla="*/ 6488579 h 6488579"/>
              <a:gd name="connsiteX7" fmla="*/ 0 w 12204000"/>
              <a:gd name="connsiteY7" fmla="*/ 2397721 h 6488579"/>
              <a:gd name="connsiteX8" fmla="*/ 1076438 w 12204000"/>
              <a:gd name="connsiteY8" fmla="*/ 1776931 h 6488579"/>
              <a:gd name="connsiteX9" fmla="*/ 2252134 w 12204000"/>
              <a:gd name="connsiteY9" fmla="*/ 1102420 h 6488579"/>
              <a:gd name="connsiteX10" fmla="*/ 2251343 w 12204000"/>
              <a:gd name="connsiteY10" fmla="*/ 1099353 h 6488579"/>
              <a:gd name="connsiteX11" fmla="*/ 4088878 w 12204000"/>
              <a:gd name="connsiteY11" fmla="*/ 39631 h 6488579"/>
              <a:gd name="connsiteX12" fmla="*/ 4756915 w 12204000"/>
              <a:gd name="connsiteY12" fmla="*/ 564530 h 6488579"/>
              <a:gd name="connsiteX13" fmla="*/ 8128752 w 12204000"/>
              <a:gd name="connsiteY13" fmla="*/ 1594479 h 6488579"/>
              <a:gd name="connsiteX14" fmla="*/ 11964852 w 12204000"/>
              <a:gd name="connsiteY14" fmla="*/ 217356 h 648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4000" h="6488579">
                <a:moveTo>
                  <a:pt x="12204000" y="0"/>
                </a:moveTo>
                <a:lnTo>
                  <a:pt x="12203996" y="4120214"/>
                </a:lnTo>
                <a:lnTo>
                  <a:pt x="11949562" y="4352907"/>
                </a:lnTo>
                <a:cubicBezTo>
                  <a:pt x="10904581" y="5215305"/>
                  <a:pt x="9399242" y="5720103"/>
                  <a:pt x="8120104" y="5717454"/>
                </a:cubicBezTo>
                <a:cubicBezTo>
                  <a:pt x="6840968" y="5714807"/>
                  <a:pt x="5319729" y="5199401"/>
                  <a:pt x="4274746" y="4337003"/>
                </a:cubicBezTo>
                <a:lnTo>
                  <a:pt x="4070675" y="4151535"/>
                </a:lnTo>
                <a:lnTo>
                  <a:pt x="0" y="6488579"/>
                </a:lnTo>
                <a:lnTo>
                  <a:pt x="0" y="2397721"/>
                </a:lnTo>
                <a:lnTo>
                  <a:pt x="1076438" y="1776931"/>
                </a:lnTo>
                <a:lnTo>
                  <a:pt x="2252134" y="1102420"/>
                </a:lnTo>
                <a:lnTo>
                  <a:pt x="2251343" y="1099353"/>
                </a:lnTo>
                <a:lnTo>
                  <a:pt x="4088878" y="39631"/>
                </a:lnTo>
                <a:lnTo>
                  <a:pt x="4756915" y="564530"/>
                </a:lnTo>
                <a:cubicBezTo>
                  <a:pt x="5719426" y="1214786"/>
                  <a:pt x="6879748" y="1594480"/>
                  <a:pt x="8128752" y="1594479"/>
                </a:cubicBezTo>
                <a:cubicBezTo>
                  <a:pt x="9585923" y="1594483"/>
                  <a:pt x="10922387" y="1077679"/>
                  <a:pt x="11964852" y="21735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BBD360-8247-49C2-A9F1-8A5FFAFDB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3278" y="5699688"/>
            <a:ext cx="2448222" cy="859632"/>
          </a:xfrm>
        </p:spPr>
        <p:txBody>
          <a:bodyPr anchor="t"/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67398F-AC14-4E38-A779-FDCA0A0F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332" y="6316306"/>
            <a:ext cx="1269797" cy="289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6B1F5-14B8-4ECB-8909-A39CA7015803}" type="datetimeFigureOut">
              <a:rPr lang="nl-NL" smtClean="0"/>
              <a:t>1-8-2025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310BFCC-0BF4-425C-891A-F494D3A4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16" y="349533"/>
            <a:ext cx="2449525" cy="6907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C45B86-5DA1-4408-987A-4248CFC70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" y="301696"/>
            <a:ext cx="2376000" cy="1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77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2B7D42AE-1750-41E9-850D-DC538E8E1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25844" y="6316306"/>
            <a:ext cx="1116285" cy="289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191915"/>
                </a:solidFill>
              </a:defRPr>
            </a:lvl1pPr>
          </a:lstStyle>
          <a:p>
            <a:fld id="{32B6B1F5-14B8-4ECB-8909-A39CA7015803}" type="datetimeFigureOut">
              <a:rPr lang="nl-NL" smtClean="0"/>
              <a:t>1-8-2025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1CF972-F66C-41C6-AB59-DC02104A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636" y="698400"/>
            <a:ext cx="349200" cy="34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bg1"/>
                </a:solidFill>
              </a:defRPr>
            </a:lvl1pPr>
          </a:lstStyle>
          <a:p>
            <a:fld id="{71D0AA39-1091-4479-8E43-12C41FF9E373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1AF9C54-E89E-45B8-8FE2-31EBA74E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C2C76D-B3CD-DEEF-8148-12821A79FA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7874" y="1703388"/>
            <a:ext cx="10789277" cy="44561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94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2B7D42AE-1750-41E9-850D-DC538E8E1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25844" y="6316306"/>
            <a:ext cx="1116285" cy="289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191915"/>
                </a:solidFill>
              </a:defRPr>
            </a:lvl1pPr>
          </a:lstStyle>
          <a:p>
            <a:fld id="{32B6B1F5-14B8-4ECB-8909-A39CA7015803}" type="datetimeFigureOut">
              <a:rPr lang="nl-NL" smtClean="0"/>
              <a:t>1-8-2025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1CF972-F66C-41C6-AB59-DC02104A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636" y="698400"/>
            <a:ext cx="349200" cy="34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bg1"/>
                </a:solidFill>
              </a:defRPr>
            </a:lvl1pPr>
          </a:lstStyle>
          <a:p>
            <a:fld id="{71D0AA39-1091-4479-8E43-12C41FF9E373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1AF9C54-E89E-45B8-8FE2-31EBA74E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CEFEDC-4AE3-AD6F-3241-89CA4A4826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7874" y="1712913"/>
            <a:ext cx="10789276" cy="44465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881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B_Titeldia_groen">
    <p:bg>
      <p:bgPr>
        <a:solidFill>
          <a:schemeClr val="accent4">
            <a:alpha val="1481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4">
            <a:extLst>
              <a:ext uri="{FF2B5EF4-FFF2-40B4-BE49-F238E27FC236}">
                <a16:creationId xmlns:a16="http://schemas.microsoft.com/office/drawing/2014/main" id="{8273FFE6-0893-C353-99D8-725CF2CBA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A03DDD4-C2DF-261B-84BC-14F6E3B12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009" y="763146"/>
            <a:ext cx="6434600" cy="2000679"/>
          </a:xfrm>
          <a:solidFill>
            <a:schemeClr val="accent4"/>
          </a:solidFill>
        </p:spPr>
        <p:txBody>
          <a:bodyPr lIns="648000" tIns="720000" rIns="720000" bIns="720000" anchor="ctr" anchorCtr="0">
            <a:norm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effectLst/>
                <a:latin typeface="Arial" panose="020B0604020202020204" pitchFamily="34" charset="0"/>
              </a:rPr>
              <a:t>Doorontwikkeling </a:t>
            </a:r>
            <a:br>
              <a:rPr lang="nl-NL" b="1" dirty="0">
                <a:effectLst/>
                <a:latin typeface="Arial" panose="020B0604020202020204" pitchFamily="34" charset="0"/>
              </a:rPr>
            </a:br>
            <a:r>
              <a:rPr lang="nl-NL" b="1" dirty="0">
                <a:effectLst/>
                <a:latin typeface="Arial" panose="020B0604020202020204" pitchFamily="34" charset="0"/>
              </a:rPr>
              <a:t>huisstijl</a:t>
            </a:r>
            <a:endParaRPr lang="nl-NL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9F4EC3FF-7D69-4530-9C70-F46C89C9A4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763825"/>
            <a:ext cx="5381698" cy="665175"/>
          </a:xfrm>
          <a:solidFill>
            <a:schemeClr val="accent4">
              <a:lumMod val="50000"/>
            </a:schemeClr>
          </a:solidFill>
        </p:spPr>
        <p:txBody>
          <a:bodyPr lIns="1044000" bIns="108000" anchor="ctr" anchorCtr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Klikken om tekst toe te voegen</a:t>
            </a:r>
          </a:p>
        </p:txBody>
      </p:sp>
      <p:pic>
        <p:nvPicPr>
          <p:cNvPr id="6" name="Afbeelding 5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7D53FA84-389C-DD33-A9F5-5B9F54D2BD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85010"/>
            <a:ext cx="3042276" cy="3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8784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A_Titeldia_blauw">
    <p:bg>
      <p:bgPr>
        <a:solidFill>
          <a:schemeClr val="tx2">
            <a:alpha val="1481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981C00EB-0C88-1CF4-EF34-9DAD93578D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886890-3CE6-CA98-EEA7-EB31C36F27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009" y="763146"/>
            <a:ext cx="6434600" cy="2000679"/>
          </a:xfrm>
          <a:solidFill>
            <a:schemeClr val="tx2"/>
          </a:solidFill>
        </p:spPr>
        <p:txBody>
          <a:bodyPr lIns="648000" tIns="720000" rIns="720000" bIns="720000" anchor="ctr" anchorCtr="0">
            <a:norm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effectLst/>
                <a:latin typeface="Arial" panose="020B0604020202020204" pitchFamily="34" charset="0"/>
              </a:rPr>
              <a:t>Doorontwikkeling </a:t>
            </a:r>
            <a:br>
              <a:rPr lang="nl-NL" b="1" dirty="0">
                <a:effectLst/>
                <a:latin typeface="Arial" panose="020B0604020202020204" pitchFamily="34" charset="0"/>
              </a:rPr>
            </a:br>
            <a:r>
              <a:rPr lang="nl-NL" b="1" dirty="0">
                <a:effectLst/>
                <a:latin typeface="Arial" panose="020B0604020202020204" pitchFamily="34" charset="0"/>
              </a:rPr>
              <a:t>huisstijl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2628BB-EE09-C959-CC7C-20CB0B5478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763825"/>
            <a:ext cx="5381698" cy="665175"/>
          </a:xfrm>
          <a:solidFill>
            <a:schemeClr val="tx2">
              <a:lumMod val="50000"/>
            </a:schemeClr>
          </a:solidFill>
        </p:spPr>
        <p:txBody>
          <a:bodyPr lIns="1044000" tIns="46800" bIns="108000" anchor="ctr" anchorCtr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Klikken om tekst toe te voegen</a:t>
            </a:r>
          </a:p>
        </p:txBody>
      </p:sp>
      <p:pic>
        <p:nvPicPr>
          <p:cNvPr id="8" name="Afbeelding 7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B03803A5-D2F6-95AA-C9EB-800D9D6CD8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85010"/>
            <a:ext cx="3042276" cy="3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278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C_Titelblad_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6061945-1C6F-332D-EDA3-89F2FE1782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42448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18325944-A610-58B4-817D-325D37889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424488"/>
            <a:ext cx="11587053" cy="665175"/>
          </a:xfrm>
          <a:solidFill>
            <a:schemeClr val="accent1"/>
          </a:solidFill>
        </p:spPr>
        <p:txBody>
          <a:bodyPr lIns="666000" anchor="ctr" anchorCtr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>
                <a:effectLst/>
                <a:latin typeface="Arial" panose="020B0604020202020204" pitchFamily="34" charset="0"/>
              </a:rPr>
              <a:t>Klikken om de ondertitelstijl van het model te bewerken</a:t>
            </a:r>
            <a:endParaRPr lang="nl-NL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Afbeelding 2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B16AEFDD-5C38-5E8F-DD15-D73E92EC9E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6089663"/>
            <a:ext cx="3042276" cy="378136"/>
          </a:xfrm>
          <a:prstGeom prst="rect">
            <a:avLst/>
          </a:prstGeom>
        </p:spPr>
      </p:pic>
      <p:sp>
        <p:nvSpPr>
          <p:cNvPr id="4" name="Titel 11">
            <a:extLst>
              <a:ext uri="{FF2B5EF4-FFF2-40B4-BE49-F238E27FC236}">
                <a16:creationId xmlns:a16="http://schemas.microsoft.com/office/drawing/2014/main" id="{A21A1FFA-2DEE-C90C-8E43-283D7A3C3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86899"/>
            <a:ext cx="5823282" cy="1760429"/>
          </a:xfrm>
        </p:spPr>
        <p:txBody>
          <a:bodyPr lIns="666000" tIns="251999" rIns="251999" bIns="251999"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361795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D_Titelblad_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6061945-1C6F-332D-EDA3-89F2FE1782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424488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DE987EF4-0638-10EB-CFF4-39E26AAE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86899"/>
            <a:ext cx="5823282" cy="1760429"/>
          </a:xfrm>
        </p:spPr>
        <p:txBody>
          <a:bodyPr lIns="666000" tIns="251999" rIns="251999" bIns="251999"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2FEC78EF-FE89-9C6F-8922-171E870C1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424488"/>
            <a:ext cx="11587053" cy="665175"/>
          </a:xfrm>
          <a:solidFill>
            <a:schemeClr val="accent2">
              <a:lumMod val="50000"/>
            </a:schemeClr>
          </a:solidFill>
        </p:spPr>
        <p:txBody>
          <a:bodyPr lIns="666000" anchor="ctr" anchorCtr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>
                <a:effectLst/>
                <a:latin typeface="Arial" panose="020B0604020202020204" pitchFamily="34" charset="0"/>
              </a:rPr>
              <a:t>Klikken om de ondertitelstijl van het model te bewerken</a:t>
            </a:r>
            <a:endParaRPr lang="nl-NL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8" name="Afbeelding 17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9440838-C833-D6D0-7F5B-E70D514C22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6089663"/>
            <a:ext cx="3042276" cy="3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1223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A_Titel_tekst_15%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808C5F-3EB3-E95C-9C15-465F877CB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20CDE47-850E-F5F0-0D7C-BAF35FA7B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85348" cy="852985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nl-NL">
                <a:solidFill>
                  <a:srgbClr val="4C3170"/>
                </a:solidFill>
                <a:effectLst/>
                <a:latin typeface="Arial" panose="020B0604020202020204" pitchFamily="34" charset="0"/>
              </a:rPr>
              <a:t>Klik om stijl te bewerken</a:t>
            </a:r>
            <a:endParaRPr lang="nl-NL" dirty="0">
              <a:solidFill>
                <a:srgbClr val="4C317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4568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A_Ondertitel_tekst_15%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20CDE47-850E-F5F0-0D7C-BAF35FA7B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85348" cy="852985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nl-NL">
                <a:solidFill>
                  <a:srgbClr val="4C3170"/>
                </a:solidFill>
                <a:effectLst/>
                <a:latin typeface="Arial" panose="020B0604020202020204" pitchFamily="34" charset="0"/>
              </a:rPr>
              <a:t>Klik om stijl te bewerken</a:t>
            </a:r>
            <a:endParaRPr lang="nl-NL" dirty="0">
              <a:solidFill>
                <a:srgbClr val="4C317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E3F418B-2430-EB27-8D65-C5FAD7D7E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F9F94E39-1D8A-9AC5-E21C-B2E5BFAB917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1528549"/>
            <a:ext cx="4067942" cy="521590"/>
          </a:xfrm>
          <a:solidFill>
            <a:schemeClr val="accent2">
              <a:lumMod val="50000"/>
            </a:schemeClr>
          </a:solidFill>
        </p:spPr>
        <p:txBody>
          <a:bodyPr wrap="none" lIns="630000" tIns="72000" rIns="630000" bIns="144000" anchor="ctr" anchorCtr="0">
            <a:sp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 om ondertitel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22234812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taatsbosbeheer - titel en beeld - kader z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FBED4E3E-19D8-F5DE-5B16-45D72652DD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446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287947AE-73B6-4D4F-141D-F75FEADC71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23383"/>
            <a:ext cx="6033600" cy="31752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57A7B61B-5E8F-6F00-A00D-30A0EE33CAA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2801" y="1171051"/>
            <a:ext cx="4988560" cy="698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B873468-FB04-B6CD-7393-4200A7C116B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2801" y="1869441"/>
            <a:ext cx="4988560" cy="1629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Subheading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137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C_Titel_tekst_15%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A0A65535-894C-83AA-C3BA-12CB01D06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53101599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C_Ondertitel_tekst_15%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6167E201-8A38-8154-C38B-10D4435EF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71046E97-85BF-8B5A-19D5-65D2D893D97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1528549"/>
            <a:ext cx="4067942" cy="521590"/>
          </a:xfrm>
          <a:solidFill>
            <a:schemeClr val="tx2"/>
          </a:solidFill>
        </p:spPr>
        <p:txBody>
          <a:bodyPr wrap="none" lIns="630000" tIns="72000" rIns="630000" bIns="144000" anchor="ctr" anchorCtr="0">
            <a:sp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 om ondertitel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8738319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D_Titel_tekst_15%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7880FFD2-5364-53E4-4794-AC7B5258D371}"/>
              </a:ext>
            </a:extLst>
          </p:cNvPr>
          <p:cNvSpPr/>
          <p:nvPr/>
        </p:nvSpPr>
        <p:spPr>
          <a:xfrm>
            <a:off x="0" y="1528550"/>
            <a:ext cx="12192000" cy="5329450"/>
          </a:xfrm>
          <a:prstGeom prst="rect">
            <a:avLst/>
          </a:prstGeom>
          <a:solidFill>
            <a:schemeClr val="tx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621C78B8-41F9-0CD9-ED53-140CA7772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5641288" cy="726417"/>
          </a:xfrm>
        </p:spPr>
        <p:txBody>
          <a:bodyPr wrap="square" lIns="0">
            <a:sp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85767068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D_Titel_tekst_15%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808C5F-3EB3-E95C-9C15-465F877CB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9177" y="2477069"/>
            <a:ext cx="3534769" cy="852986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77EDFF3-FD57-B847-147A-014DBD1D41F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93726" y="2477069"/>
            <a:ext cx="3534769" cy="852986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8CA0AB47-BB48-44A4-FDB9-1CE1052BDEA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279177" y="3623481"/>
            <a:ext cx="3534769" cy="852986"/>
          </a:xfrm>
          <a:solidFill>
            <a:srgbClr val="CE6217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94980410-A395-E27E-5DE6-16101D05EEA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093726" y="3623481"/>
            <a:ext cx="3534769" cy="852986"/>
          </a:xfr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B9B402AC-0ECD-31E9-A971-05827DA295C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279177" y="4763069"/>
            <a:ext cx="3534769" cy="852986"/>
          </a:xfrm>
          <a:solidFill>
            <a:schemeClr val="accent5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702822DE-F06D-D290-213F-F70BEC6DB0A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3726" y="4763069"/>
            <a:ext cx="3534769" cy="852986"/>
          </a:xfrm>
          <a:solidFill>
            <a:srgbClr val="C0C0BF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80386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C_Titel_tekst_100%donker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009846A-0848-9CC5-95D0-D08C344CC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15390426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E_Titel_tekst_15%donkerr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96FD33B7-5703-DF81-B00F-DBCDAF23D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57408534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E_Ondertitel_tekst_15%donkerr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D7D4D93-C2FC-F6C1-D74D-7456B41ED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00FED2F-2219-BDC2-088E-52241525511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1528549"/>
            <a:ext cx="4067942" cy="521590"/>
          </a:xfrm>
          <a:solidFill>
            <a:schemeClr val="accent1"/>
          </a:solidFill>
        </p:spPr>
        <p:txBody>
          <a:bodyPr wrap="none" lIns="630000" tIns="72000" rIns="630000" bIns="144000" anchor="ctr" anchorCtr="0">
            <a:sp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 om ondertitel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545313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E_Titel_tekst_100%donkerr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503A777-1E34-317F-CECF-F5787A81F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9143543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F_Titel_tekst_15%oran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rgbClr val="E96D1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E621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C8144B71-AD43-76E8-E017-45F1EB713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94705464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F_Ondertitel_tekst_15%oran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rgbClr val="E96D1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E621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8036D9FC-D251-C7F7-F1EC-A85F76AB8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71F84EC9-3B16-3923-9110-C39F85525F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1528549"/>
            <a:ext cx="4067942" cy="521590"/>
          </a:xfrm>
          <a:solidFill>
            <a:srgbClr val="CE6217"/>
          </a:solidFill>
        </p:spPr>
        <p:txBody>
          <a:bodyPr wrap="none" lIns="630000" tIns="72000" rIns="630000" bIns="144000" anchor="ctr" anchorCtr="0">
            <a:sp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 om ondertitel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38604519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atsbosbeheer - titel subtitel - donkergro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762911C6-6363-8275-BABA-8988841FBD78}"/>
              </a:ext>
            </a:extLst>
          </p:cNvPr>
          <p:cNvSpPr txBox="1"/>
          <p:nvPr userDrawn="1"/>
        </p:nvSpPr>
        <p:spPr>
          <a:xfrm>
            <a:off x="13379824" y="-430306"/>
            <a:ext cx="184731" cy="64633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3D4AB8FD-7251-2485-B1CA-259B342C5D9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18641" y="1744626"/>
            <a:ext cx="5744086" cy="847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4A0B16-E3B0-7BCC-EEE4-A7E0ADA0764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18641" y="2681738"/>
            <a:ext cx="5744086" cy="1556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Subheading</a:t>
            </a:r>
            <a:endParaRPr lang="nl-NL" dirty="0"/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425B67DF-85BA-D0DA-FBEB-9CD7694659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400"/>
            <a:ext cx="633600" cy="62136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114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E_Titel_tekst_15%donker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84237BC-C9B2-221C-1C1F-DE39B0ED2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32258945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E_Ondertitel_tekst_15%donker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E3E1CE4-9749-C68F-D335-2B927B596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CFCA48C4-BC87-6DDA-113E-08CD0E78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4FA28ED-172F-38E2-DE13-A5229ECA8B4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1528549"/>
            <a:ext cx="4067942" cy="521590"/>
          </a:xfrm>
          <a:solidFill>
            <a:schemeClr val="accent4"/>
          </a:solidFill>
        </p:spPr>
        <p:txBody>
          <a:bodyPr wrap="none" lIns="630000" tIns="72000" rIns="630000" bIns="144000" anchor="ctr" anchorCtr="0">
            <a:sp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 om ondertitel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416132807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E_Titel_tekst_100%donker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15C0BCC-056F-B93C-3B32-51DAB3D4E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09661640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F_Titel_tekst_15%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5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C68F3DDD-4CBE-5173-A375-6D3B96465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95692328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F_Ondertitel_tekst_15%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5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D9EC6240-C9F8-44E0-266E-2D14AC967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C7B45C07-0ED5-B40E-B5BD-3FE12B229A7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1528549"/>
            <a:ext cx="4067942" cy="521590"/>
          </a:xfrm>
          <a:solidFill>
            <a:schemeClr val="accent5"/>
          </a:solidFill>
        </p:spPr>
        <p:txBody>
          <a:bodyPr wrap="none" lIns="630000" tIns="72000" rIns="630000" bIns="144000" anchor="ctr" anchorCtr="0">
            <a:sp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 om ondertitel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45740646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F_Titel_tekst_100%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EFCEF59-6E02-53AA-792D-E1D38B9E0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88003810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G_Titel_tekst_15%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8B0E8131-6609-BF79-AAE5-62B51F2F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47783658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G_Ondertitel_tekst_15%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49090A63-9A82-37D9-FDDE-5F994F4AA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88691F63-D40F-72BA-7AE3-CA34D4D65D9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1528549"/>
            <a:ext cx="4067942" cy="521590"/>
          </a:xfrm>
          <a:solidFill>
            <a:schemeClr val="accent2"/>
          </a:solidFill>
        </p:spPr>
        <p:txBody>
          <a:bodyPr wrap="none" lIns="630000" tIns="72000" rIns="630000" bIns="144000" anchor="ctr" anchorCtr="0">
            <a:sp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 om ondertitel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409230784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H_Titel_tekst_15%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0BD9EBD5-EC1A-FF93-F223-18020EC6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480194502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H_Ondertitel_tekst_15%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BCF6D21D-3B8E-F889-8039-28C96A07D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BBE30578-E156-32D8-FA11-DF32390482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1528549"/>
            <a:ext cx="4067942" cy="521590"/>
          </a:xfrm>
          <a:solidFill>
            <a:schemeClr val="accent3"/>
          </a:solidFill>
        </p:spPr>
        <p:txBody>
          <a:bodyPr wrap="none" lIns="630000" tIns="72000" rIns="630000" bIns="144000" anchor="ctr" anchorCtr="0">
            <a:sp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>
                <a:effectLst/>
                <a:latin typeface="Arial" panose="020B0604020202020204" pitchFamily="34" charset="0"/>
              </a:rPr>
              <a:t>Klik om ondertitel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12922997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atsbosbeheer - tekst - za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id="{DF6A0F09-8B2D-E0E0-2929-15D694B826D0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EC9E719-AD49-120E-4921-477390AFE63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444336" y="511680"/>
            <a:ext cx="10201471" cy="1270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32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A14FAE9-D736-D41D-114C-743CF6368B1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44336" y="1782480"/>
            <a:ext cx="10201471" cy="44419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00" kern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1835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H_Titel_tekst_100%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C48D13BB-C7E0-E9AD-1FA4-F81A6148A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67112957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I_Titel_tekst_15%PNB-r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3"/>
            <a:ext cx="12192000" cy="852986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8E00193F-3D52-680D-FEBA-D1010CFE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1" y="675564"/>
            <a:ext cx="10851230" cy="85298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A199163-24B8-8FB9-DD2D-ABCD22C54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9927970" cy="3714014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0062996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A_Tekstslide_licht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chemeClr val="tx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C162D868-F7B3-6B56-FE8F-52F602945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1357682"/>
            <a:ext cx="5641288" cy="726417"/>
          </a:xfrm>
        </p:spPr>
        <p:txBody>
          <a:bodyPr wrap="square" lIns="0">
            <a:spAutoFit/>
          </a:bodyPr>
          <a:lstStyle>
            <a:lvl1pPr marL="285750" indent="-285750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12700" indent="0"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58044966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B_Tekstslide_donker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265295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C_Tekstslide_donker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914635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D_Tekstslide_donkerr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615183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E_Tekstslide_oran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rgbClr val="E96D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792758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F_Tekstslide_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459917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G_Tekstslide_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276266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H_Tekstslide_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328637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atsbosbeheer - 2 koloms tekst - za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661F00A-48F6-5FBB-9B6C-BBD665E9C7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702136" y="1782480"/>
            <a:ext cx="4943671" cy="44419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00" kern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Ruimte voor tekst.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8DD47975-8FE5-B238-65A8-B28A49592F7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444336" y="1782480"/>
            <a:ext cx="4943671" cy="44419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00" kern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Ruimte voor tekst.</a:t>
            </a:r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6661A75C-8544-F72F-602F-41C0FF934D07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9FC15CB-4152-51EF-F49E-FC09A461F9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444336" y="511680"/>
            <a:ext cx="10201471" cy="1270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32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20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I_Tekstslide_PNB-R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1628DF-EA70-224F-E65F-D138F26B9B0B}"/>
              </a:ext>
            </a:extLst>
          </p:cNvPr>
          <p:cNvSpPr/>
          <p:nvPr/>
        </p:nvSpPr>
        <p:spPr>
          <a:xfrm>
            <a:off x="0" y="675562"/>
            <a:ext cx="12192000" cy="61824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305A68E-8925-84F8-3EE0-A6E35D0348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" y="391784"/>
            <a:ext cx="2283128" cy="2837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84E111-0D28-B1FD-4B53-3B2BF270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9244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nl-NL" sz="4000" dirty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23814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atsbosbeheer - titel - donkergro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762911C6-6363-8275-BABA-8988841FBD78}"/>
              </a:ext>
            </a:extLst>
          </p:cNvPr>
          <p:cNvSpPr txBox="1"/>
          <p:nvPr userDrawn="1"/>
        </p:nvSpPr>
        <p:spPr>
          <a:xfrm>
            <a:off x="13379824" y="-430306"/>
            <a:ext cx="184731" cy="64633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3D4AB8FD-7251-2485-B1CA-259B342C5D9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0" y="2581835"/>
            <a:ext cx="12192000" cy="847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620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Titel hoofdstuk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FE22844B-47A0-6D60-451D-EBB9A8FC7F7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3003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atsbosbeheer - titel subtitel - z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58312ADA-B735-9CC1-E2FE-17CC0A772F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400"/>
            <a:ext cx="633600" cy="62136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ED1AEA-8AD2-5D2A-63F5-00F97BC6A83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18641" y="1744626"/>
            <a:ext cx="5744086" cy="847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910F109-C86B-9519-CF12-DAD4C47A7D4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18641" y="2681738"/>
            <a:ext cx="5744086" cy="1556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 err="1"/>
              <a:t>Subheading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9250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atsbosbeheer - titel - lichtgro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AF912F17-AE97-ADCA-809D-F99882ECCE0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0" y="2581835"/>
            <a:ext cx="12192000" cy="847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62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3525" indent="0">
              <a:buFontTx/>
              <a:buNone/>
              <a:defRPr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6575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8064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85850" indent="0">
              <a:buFontTx/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Titel hoofdstuk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84675857-640E-22A9-63AC-E22F3406F16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0" y="644400"/>
            <a:ext cx="636400" cy="63576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>
                <a:solidFill>
                  <a:srgbClr val="3D8E3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55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4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8" r:id="rId2"/>
    <p:sldLayoutId id="2147483651" r:id="rId3"/>
    <p:sldLayoutId id="2147483655" r:id="rId4"/>
    <p:sldLayoutId id="2147483659" r:id="rId5"/>
    <p:sldLayoutId id="2147483665" r:id="rId6"/>
    <p:sldLayoutId id="2147483656" r:id="rId7"/>
    <p:sldLayoutId id="2147483653" r:id="rId8"/>
    <p:sldLayoutId id="2147483654" r:id="rId9"/>
    <p:sldLayoutId id="2147483658" r:id="rId10"/>
    <p:sldLayoutId id="2147483657" r:id="rId11"/>
    <p:sldLayoutId id="2147483667" r:id="rId12"/>
    <p:sldLayoutId id="2147483661" r:id="rId13"/>
    <p:sldLayoutId id="2147483662" r:id="rId14"/>
    <p:sldLayoutId id="2147483663" r:id="rId15"/>
    <p:sldLayoutId id="2147483664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AA28C4-9CF5-485B-A935-146E2D18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74" y="664985"/>
            <a:ext cx="8892000" cy="50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434C9F-9534-4593-B0D8-397B64B11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400" y="1713600"/>
            <a:ext cx="10786299" cy="4445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Niveau 2</a:t>
            </a:r>
          </a:p>
          <a:p>
            <a:pPr lvl="2"/>
            <a:r>
              <a:rPr lang="nl-NL"/>
              <a:t>Niveau 3</a:t>
            </a:r>
          </a:p>
          <a:p>
            <a:pPr lvl="3"/>
            <a:r>
              <a:rPr lang="nl-NL"/>
              <a:t>4</a:t>
            </a:r>
          </a:p>
          <a:p>
            <a:pPr lvl="4"/>
            <a:r>
              <a:rPr lang="nl-NL"/>
              <a:t>5</a:t>
            </a:r>
          </a:p>
          <a:p>
            <a:pPr lvl="5"/>
            <a:r>
              <a:rPr lang="nl-NL"/>
              <a:t>6</a:t>
            </a:r>
          </a:p>
          <a:p>
            <a:pPr lvl="6"/>
            <a:r>
              <a:rPr lang="nl-NL"/>
              <a:t>7</a:t>
            </a:r>
          </a:p>
          <a:p>
            <a:pPr lvl="7"/>
            <a:r>
              <a:rPr lang="nl-NL"/>
              <a:t>8</a:t>
            </a:r>
          </a:p>
          <a:p>
            <a:pPr lvl="8"/>
            <a:r>
              <a:rPr lang="nl-NL"/>
              <a:t>9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389A9A-A6B7-4CEF-902F-04A74D6A9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25844" y="6316306"/>
            <a:ext cx="1116285" cy="289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191915"/>
                </a:solidFill>
              </a:defRPr>
            </a:lvl1pPr>
          </a:lstStyle>
          <a:p>
            <a:fld id="{32B6B1F5-14B8-4ECB-8909-A39CA7015803}" type="datetimeFigureOut">
              <a:rPr lang="nl-NL" smtClean="0"/>
              <a:t>1-8-2025</a:t>
            </a:fld>
            <a:endParaRPr lang="nl-NL"/>
          </a:p>
        </p:txBody>
      </p:sp>
      <p:sp>
        <p:nvSpPr>
          <p:cNvPr id="7" name="Vrije vorm 3">
            <a:extLst>
              <a:ext uri="{FF2B5EF4-FFF2-40B4-BE49-F238E27FC236}">
                <a16:creationId xmlns:a16="http://schemas.microsoft.com/office/drawing/2014/main" id="{6ED72083-7696-498B-BB5F-4FFF933DF177}"/>
              </a:ext>
            </a:extLst>
          </p:cNvPr>
          <p:cNvSpPr/>
          <p:nvPr/>
        </p:nvSpPr>
        <p:spPr>
          <a:xfrm rot="20768424">
            <a:off x="9620665" y="154800"/>
            <a:ext cx="2677960" cy="1326267"/>
          </a:xfrm>
          <a:custGeom>
            <a:avLst/>
            <a:gdLst>
              <a:gd name="connsiteX0" fmla="*/ 2677960 w 2677960"/>
              <a:gd name="connsiteY0" fmla="*/ 380747 h 1329252"/>
              <a:gd name="connsiteX1" fmla="*/ 2480882 w 2677960"/>
              <a:gd name="connsiteY1" fmla="*/ 1179515 h 1329252"/>
              <a:gd name="connsiteX2" fmla="*/ 2424270 w 2677960"/>
              <a:gd name="connsiteY2" fmla="*/ 1210134 h 1329252"/>
              <a:gd name="connsiteX3" fmla="*/ 1612757 w 2677960"/>
              <a:gd name="connsiteY3" fmla="*/ 1293825 h 1329252"/>
              <a:gd name="connsiteX4" fmla="*/ 933304 w 2677960"/>
              <a:gd name="connsiteY4" fmla="*/ 842272 h 1329252"/>
              <a:gd name="connsiteX5" fmla="*/ 902613 w 2677960"/>
              <a:gd name="connsiteY5" fmla="*/ 796555 h 1329252"/>
              <a:gd name="connsiteX6" fmla="*/ 0 w 2677960"/>
              <a:gd name="connsiteY6" fmla="*/ 1055397 h 1329252"/>
              <a:gd name="connsiteX7" fmla="*/ 194864 w 2677960"/>
              <a:gd name="connsiteY7" fmla="*/ 261970 h 1329252"/>
              <a:gd name="connsiteX8" fmla="*/ 695905 w 2677960"/>
              <a:gd name="connsiteY8" fmla="*/ 118452 h 1329252"/>
              <a:gd name="connsiteX9" fmla="*/ 695888 w 2677960"/>
              <a:gd name="connsiteY9" fmla="*/ 116803 h 1329252"/>
              <a:gd name="connsiteX10" fmla="*/ 1102612 w 2677960"/>
              <a:gd name="connsiteY10" fmla="*/ 0 h 1329252"/>
              <a:gd name="connsiteX11" fmla="*/ 1207224 w 2677960"/>
              <a:gd name="connsiteY11" fmla="*/ 133982 h 1329252"/>
              <a:gd name="connsiteX12" fmla="*/ 1811643 w 2677960"/>
              <a:gd name="connsiteY12" fmla="*/ 494935 h 1329252"/>
              <a:gd name="connsiteX13" fmla="*/ 2621201 w 2677960"/>
              <a:gd name="connsiteY13" fmla="*/ 411446 h 1329252"/>
              <a:gd name="connsiteX14" fmla="*/ 2677960 w 2677960"/>
              <a:gd name="connsiteY14" fmla="*/ 380747 h 1329252"/>
              <a:gd name="connsiteX0" fmla="*/ 2677960 w 2677960"/>
              <a:gd name="connsiteY0" fmla="*/ 380747 h 1326267"/>
              <a:gd name="connsiteX1" fmla="*/ 2480882 w 2677960"/>
              <a:gd name="connsiteY1" fmla="*/ 1179515 h 1326267"/>
              <a:gd name="connsiteX2" fmla="*/ 2420426 w 2677960"/>
              <a:gd name="connsiteY2" fmla="*/ 1212456 h 1326267"/>
              <a:gd name="connsiteX3" fmla="*/ 1612757 w 2677960"/>
              <a:gd name="connsiteY3" fmla="*/ 1293825 h 1326267"/>
              <a:gd name="connsiteX4" fmla="*/ 933304 w 2677960"/>
              <a:gd name="connsiteY4" fmla="*/ 842272 h 1326267"/>
              <a:gd name="connsiteX5" fmla="*/ 902613 w 2677960"/>
              <a:gd name="connsiteY5" fmla="*/ 796555 h 1326267"/>
              <a:gd name="connsiteX6" fmla="*/ 0 w 2677960"/>
              <a:gd name="connsiteY6" fmla="*/ 1055397 h 1326267"/>
              <a:gd name="connsiteX7" fmla="*/ 194864 w 2677960"/>
              <a:gd name="connsiteY7" fmla="*/ 261970 h 1326267"/>
              <a:gd name="connsiteX8" fmla="*/ 695905 w 2677960"/>
              <a:gd name="connsiteY8" fmla="*/ 118452 h 1326267"/>
              <a:gd name="connsiteX9" fmla="*/ 695888 w 2677960"/>
              <a:gd name="connsiteY9" fmla="*/ 116803 h 1326267"/>
              <a:gd name="connsiteX10" fmla="*/ 1102612 w 2677960"/>
              <a:gd name="connsiteY10" fmla="*/ 0 h 1326267"/>
              <a:gd name="connsiteX11" fmla="*/ 1207224 w 2677960"/>
              <a:gd name="connsiteY11" fmla="*/ 133982 h 1326267"/>
              <a:gd name="connsiteX12" fmla="*/ 1811643 w 2677960"/>
              <a:gd name="connsiteY12" fmla="*/ 494935 h 1326267"/>
              <a:gd name="connsiteX13" fmla="*/ 2621201 w 2677960"/>
              <a:gd name="connsiteY13" fmla="*/ 411446 h 1326267"/>
              <a:gd name="connsiteX14" fmla="*/ 2677960 w 2677960"/>
              <a:gd name="connsiteY14" fmla="*/ 380747 h 132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77960" h="1326267">
                <a:moveTo>
                  <a:pt x="2677960" y="380747"/>
                </a:moveTo>
                <a:lnTo>
                  <a:pt x="2480882" y="1179515"/>
                </a:lnTo>
                <a:lnTo>
                  <a:pt x="2420426" y="1212456"/>
                </a:lnTo>
                <a:cubicBezTo>
                  <a:pt x="2176590" y="1329662"/>
                  <a:pt x="1860611" y="1355522"/>
                  <a:pt x="1612757" y="1293825"/>
                </a:cubicBezTo>
                <a:cubicBezTo>
                  <a:pt x="1364903" y="1232128"/>
                  <a:pt x="1094640" y="1059445"/>
                  <a:pt x="933304" y="842272"/>
                </a:cubicBezTo>
                <a:lnTo>
                  <a:pt x="902613" y="796555"/>
                </a:lnTo>
                <a:lnTo>
                  <a:pt x="0" y="1055397"/>
                </a:lnTo>
                <a:lnTo>
                  <a:pt x="194864" y="261970"/>
                </a:lnTo>
                <a:lnTo>
                  <a:pt x="695905" y="118452"/>
                </a:lnTo>
                <a:cubicBezTo>
                  <a:pt x="695899" y="117902"/>
                  <a:pt x="695894" y="117353"/>
                  <a:pt x="695888" y="116803"/>
                </a:cubicBezTo>
                <a:lnTo>
                  <a:pt x="1102612" y="0"/>
                </a:lnTo>
                <a:lnTo>
                  <a:pt x="1207224" y="133982"/>
                </a:lnTo>
                <a:cubicBezTo>
                  <a:pt x="1362719" y="306083"/>
                  <a:pt x="1569504" y="435193"/>
                  <a:pt x="1811643" y="494935"/>
                </a:cubicBezTo>
                <a:cubicBezTo>
                  <a:pt x="2094138" y="564635"/>
                  <a:pt x="2377952" y="528370"/>
                  <a:pt x="2621201" y="411446"/>
                </a:cubicBezTo>
                <a:lnTo>
                  <a:pt x="2677960" y="3807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2"/>
              </a:solidFill>
            </a:endParaRP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EAF16182-8631-477D-B7E4-6B481C078B2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" y="6364087"/>
            <a:ext cx="2376000" cy="19595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77076-AD54-4ED3-8717-452EC7B50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636" y="698400"/>
            <a:ext cx="349200" cy="349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900" b="1">
                <a:solidFill>
                  <a:schemeClr val="bg1"/>
                </a:solidFill>
              </a:defRPr>
            </a:lvl1pPr>
          </a:lstStyle>
          <a:p>
            <a:fld id="{71D0AA39-1091-4479-8E43-12C41FF9E37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Vrije vorm 3">
            <a:extLst>
              <a:ext uri="{FF2B5EF4-FFF2-40B4-BE49-F238E27FC236}">
                <a16:creationId xmlns:a16="http://schemas.microsoft.com/office/drawing/2014/main" id="{0E77D572-2B58-CD78-CAD2-7AD9C1FA6EF0}"/>
              </a:ext>
            </a:extLst>
          </p:cNvPr>
          <p:cNvSpPr/>
          <p:nvPr/>
        </p:nvSpPr>
        <p:spPr>
          <a:xfrm rot="20768424">
            <a:off x="9620665" y="154800"/>
            <a:ext cx="2677960" cy="1326267"/>
          </a:xfrm>
          <a:custGeom>
            <a:avLst/>
            <a:gdLst>
              <a:gd name="connsiteX0" fmla="*/ 2677960 w 2677960"/>
              <a:gd name="connsiteY0" fmla="*/ 380747 h 1329252"/>
              <a:gd name="connsiteX1" fmla="*/ 2480882 w 2677960"/>
              <a:gd name="connsiteY1" fmla="*/ 1179515 h 1329252"/>
              <a:gd name="connsiteX2" fmla="*/ 2424270 w 2677960"/>
              <a:gd name="connsiteY2" fmla="*/ 1210134 h 1329252"/>
              <a:gd name="connsiteX3" fmla="*/ 1612757 w 2677960"/>
              <a:gd name="connsiteY3" fmla="*/ 1293825 h 1329252"/>
              <a:gd name="connsiteX4" fmla="*/ 933304 w 2677960"/>
              <a:gd name="connsiteY4" fmla="*/ 842272 h 1329252"/>
              <a:gd name="connsiteX5" fmla="*/ 902613 w 2677960"/>
              <a:gd name="connsiteY5" fmla="*/ 796555 h 1329252"/>
              <a:gd name="connsiteX6" fmla="*/ 0 w 2677960"/>
              <a:gd name="connsiteY6" fmla="*/ 1055397 h 1329252"/>
              <a:gd name="connsiteX7" fmla="*/ 194864 w 2677960"/>
              <a:gd name="connsiteY7" fmla="*/ 261970 h 1329252"/>
              <a:gd name="connsiteX8" fmla="*/ 695905 w 2677960"/>
              <a:gd name="connsiteY8" fmla="*/ 118452 h 1329252"/>
              <a:gd name="connsiteX9" fmla="*/ 695888 w 2677960"/>
              <a:gd name="connsiteY9" fmla="*/ 116803 h 1329252"/>
              <a:gd name="connsiteX10" fmla="*/ 1102612 w 2677960"/>
              <a:gd name="connsiteY10" fmla="*/ 0 h 1329252"/>
              <a:gd name="connsiteX11" fmla="*/ 1207224 w 2677960"/>
              <a:gd name="connsiteY11" fmla="*/ 133982 h 1329252"/>
              <a:gd name="connsiteX12" fmla="*/ 1811643 w 2677960"/>
              <a:gd name="connsiteY12" fmla="*/ 494935 h 1329252"/>
              <a:gd name="connsiteX13" fmla="*/ 2621201 w 2677960"/>
              <a:gd name="connsiteY13" fmla="*/ 411446 h 1329252"/>
              <a:gd name="connsiteX14" fmla="*/ 2677960 w 2677960"/>
              <a:gd name="connsiteY14" fmla="*/ 380747 h 1329252"/>
              <a:gd name="connsiteX0" fmla="*/ 2677960 w 2677960"/>
              <a:gd name="connsiteY0" fmla="*/ 380747 h 1326267"/>
              <a:gd name="connsiteX1" fmla="*/ 2480882 w 2677960"/>
              <a:gd name="connsiteY1" fmla="*/ 1179515 h 1326267"/>
              <a:gd name="connsiteX2" fmla="*/ 2420426 w 2677960"/>
              <a:gd name="connsiteY2" fmla="*/ 1212456 h 1326267"/>
              <a:gd name="connsiteX3" fmla="*/ 1612757 w 2677960"/>
              <a:gd name="connsiteY3" fmla="*/ 1293825 h 1326267"/>
              <a:gd name="connsiteX4" fmla="*/ 933304 w 2677960"/>
              <a:gd name="connsiteY4" fmla="*/ 842272 h 1326267"/>
              <a:gd name="connsiteX5" fmla="*/ 902613 w 2677960"/>
              <a:gd name="connsiteY5" fmla="*/ 796555 h 1326267"/>
              <a:gd name="connsiteX6" fmla="*/ 0 w 2677960"/>
              <a:gd name="connsiteY6" fmla="*/ 1055397 h 1326267"/>
              <a:gd name="connsiteX7" fmla="*/ 194864 w 2677960"/>
              <a:gd name="connsiteY7" fmla="*/ 261970 h 1326267"/>
              <a:gd name="connsiteX8" fmla="*/ 695905 w 2677960"/>
              <a:gd name="connsiteY8" fmla="*/ 118452 h 1326267"/>
              <a:gd name="connsiteX9" fmla="*/ 695888 w 2677960"/>
              <a:gd name="connsiteY9" fmla="*/ 116803 h 1326267"/>
              <a:gd name="connsiteX10" fmla="*/ 1102612 w 2677960"/>
              <a:gd name="connsiteY10" fmla="*/ 0 h 1326267"/>
              <a:gd name="connsiteX11" fmla="*/ 1207224 w 2677960"/>
              <a:gd name="connsiteY11" fmla="*/ 133982 h 1326267"/>
              <a:gd name="connsiteX12" fmla="*/ 1811643 w 2677960"/>
              <a:gd name="connsiteY12" fmla="*/ 494935 h 1326267"/>
              <a:gd name="connsiteX13" fmla="*/ 2621201 w 2677960"/>
              <a:gd name="connsiteY13" fmla="*/ 411446 h 1326267"/>
              <a:gd name="connsiteX14" fmla="*/ 2677960 w 2677960"/>
              <a:gd name="connsiteY14" fmla="*/ 380747 h 132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77960" h="1326267">
                <a:moveTo>
                  <a:pt x="2677960" y="380747"/>
                </a:moveTo>
                <a:lnTo>
                  <a:pt x="2480882" y="1179515"/>
                </a:lnTo>
                <a:lnTo>
                  <a:pt x="2420426" y="1212456"/>
                </a:lnTo>
                <a:cubicBezTo>
                  <a:pt x="2176590" y="1329662"/>
                  <a:pt x="1860611" y="1355522"/>
                  <a:pt x="1612757" y="1293825"/>
                </a:cubicBezTo>
                <a:cubicBezTo>
                  <a:pt x="1364903" y="1232128"/>
                  <a:pt x="1094640" y="1059445"/>
                  <a:pt x="933304" y="842272"/>
                </a:cubicBezTo>
                <a:lnTo>
                  <a:pt x="902613" y="796555"/>
                </a:lnTo>
                <a:lnTo>
                  <a:pt x="0" y="1055397"/>
                </a:lnTo>
                <a:lnTo>
                  <a:pt x="194864" y="261970"/>
                </a:lnTo>
                <a:lnTo>
                  <a:pt x="695905" y="118452"/>
                </a:lnTo>
                <a:cubicBezTo>
                  <a:pt x="695899" y="117902"/>
                  <a:pt x="695894" y="117353"/>
                  <a:pt x="695888" y="116803"/>
                </a:cubicBezTo>
                <a:lnTo>
                  <a:pt x="1102612" y="0"/>
                </a:lnTo>
                <a:lnTo>
                  <a:pt x="1207224" y="133982"/>
                </a:lnTo>
                <a:cubicBezTo>
                  <a:pt x="1362719" y="306083"/>
                  <a:pt x="1569504" y="435193"/>
                  <a:pt x="1811643" y="494935"/>
                </a:cubicBezTo>
                <a:cubicBezTo>
                  <a:pt x="2094138" y="564635"/>
                  <a:pt x="2377952" y="528370"/>
                  <a:pt x="2621201" y="411446"/>
                </a:cubicBezTo>
                <a:lnTo>
                  <a:pt x="2677960" y="3807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2"/>
              </a:solidFill>
            </a:endParaRPr>
          </a:p>
        </p:txBody>
      </p:sp>
      <p:pic>
        <p:nvPicPr>
          <p:cNvPr id="9" name="Afbeelding 31">
            <a:extLst>
              <a:ext uri="{FF2B5EF4-FFF2-40B4-BE49-F238E27FC236}">
                <a16:creationId xmlns:a16="http://schemas.microsoft.com/office/drawing/2014/main" id="{5375B5EA-2771-6E9F-A7B0-9BD3F6B3FF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" y="6364087"/>
            <a:ext cx="2376000" cy="1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7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11000"/>
        </a:lnSpc>
        <a:spcBef>
          <a:spcPts val="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810000" indent="-306000" algn="l" defTabSz="914400" rtl="0" eaLnBrk="1" latinLnBrk="0" hangingPunct="1">
        <a:lnSpc>
          <a:spcPct val="111000"/>
        </a:lnSpc>
        <a:spcBef>
          <a:spcPts val="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332000" indent="-324000" algn="l" defTabSz="914400" rtl="0" eaLnBrk="1" latinLnBrk="0" hangingPunct="1">
        <a:lnSpc>
          <a:spcPct val="111000"/>
        </a:lnSpc>
        <a:spcBef>
          <a:spcPts val="0"/>
        </a:spcBef>
        <a:buSzPct val="80000"/>
        <a:buFont typeface="Courier New" panose="02070309020205020404" pitchFamily="49" charset="0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2000" indent="-324000" algn="l" defTabSz="914400" rtl="0" eaLnBrk="1" latinLnBrk="0" hangingPunct="1">
        <a:lnSpc>
          <a:spcPct val="111000"/>
        </a:lnSpc>
        <a:spcBef>
          <a:spcPts val="0"/>
        </a:spcBef>
        <a:buSzPct val="80000"/>
        <a:buFont typeface="Courier New" panose="02070309020205020404" pitchFamily="49" charset="0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324000" algn="l" defTabSz="914400" rtl="0" eaLnBrk="1" latinLnBrk="0" hangingPunct="1">
        <a:lnSpc>
          <a:spcPct val="111000"/>
        </a:lnSpc>
        <a:spcBef>
          <a:spcPts val="0"/>
        </a:spcBef>
        <a:buSzPct val="80000"/>
        <a:buFont typeface="Courier New" panose="02070309020205020404" pitchFamily="49" charset="0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32000" indent="-324000" algn="l" defTabSz="914400" rtl="0" eaLnBrk="1" latinLnBrk="0" hangingPunct="1">
        <a:lnSpc>
          <a:spcPct val="111000"/>
        </a:lnSpc>
        <a:spcBef>
          <a:spcPts val="0"/>
        </a:spcBef>
        <a:buSzPct val="80000"/>
        <a:buFont typeface="Courier New" panose="02070309020205020404" pitchFamily="49" charset="0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332000" indent="-324000" algn="l" defTabSz="914400" rtl="0" eaLnBrk="1" latinLnBrk="0" hangingPunct="1">
        <a:lnSpc>
          <a:spcPct val="111000"/>
        </a:lnSpc>
        <a:spcBef>
          <a:spcPts val="0"/>
        </a:spcBef>
        <a:buSzPct val="80000"/>
        <a:buFont typeface="Courier New" panose="02070309020205020404" pitchFamily="49" charset="0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1332000" indent="-324000" algn="l" defTabSz="914400" rtl="0" eaLnBrk="1" latinLnBrk="0" hangingPunct="1">
        <a:lnSpc>
          <a:spcPct val="111000"/>
        </a:lnSpc>
        <a:spcBef>
          <a:spcPts val="0"/>
        </a:spcBef>
        <a:buSzPct val="80000"/>
        <a:buFont typeface="Courier New" panose="02070309020205020404" pitchFamily="49" charset="0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000" indent="-324000" algn="l" defTabSz="914400" rtl="0" eaLnBrk="1" latinLnBrk="0" hangingPunct="1">
        <a:lnSpc>
          <a:spcPct val="111000"/>
        </a:lnSpc>
        <a:spcBef>
          <a:spcPts val="0"/>
        </a:spcBef>
        <a:buSzPct val="80000"/>
        <a:buFont typeface="Courier New" panose="02070309020205020404" pitchFamily="49" charset="0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D719339-3280-B610-49C1-619BDCE39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A4B4F2-F705-AA4F-68F3-21D731CD8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 err="1"/>
              <a:t>jgvjyguyguygu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21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None/>
        <a:tabLst/>
        <a:defRPr sz="1200" kern="1200">
          <a:solidFill>
            <a:srgbClr val="64636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1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atsbosbeheer.nl/naturschutzswitzerlan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 descr="Afbeelding met buitenshuis, gras, hemel, plant&#10;&#10;Door AI gegenereerde inhoud is mogelijk onjuist.">
            <a:extLst>
              <a:ext uri="{FF2B5EF4-FFF2-40B4-BE49-F238E27FC236}">
                <a16:creationId xmlns:a16="http://schemas.microsoft.com/office/drawing/2014/main" id="{89DB538A-5105-3C02-7162-9CC15E5EA2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"/>
            <a:ext cx="12192000" cy="6857950"/>
          </a:xfr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F128621-66E9-6520-CF6B-95BEE5410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323383"/>
            <a:ext cx="6033600" cy="3175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ECFEBC-3CF2-E05C-AE58-2EA659570C4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2801" y="1171051"/>
            <a:ext cx="4988560" cy="698390"/>
          </a:xfrm>
        </p:spPr>
        <p:txBody>
          <a:bodyPr>
            <a:normAutofit/>
          </a:bodyPr>
          <a:lstStyle/>
          <a:p>
            <a:r>
              <a:rPr lang="nl-NL" dirty="0" err="1"/>
              <a:t>Welcome</a:t>
            </a:r>
            <a:r>
              <a:rPr lang="nl-NL" dirty="0"/>
              <a:t> @ De Peel</a:t>
            </a:r>
          </a:p>
        </p:txBody>
      </p:sp>
    </p:spTree>
    <p:extLst>
      <p:ext uri="{BB962C8B-B14F-4D97-AF65-F5344CB8AC3E}">
        <p14:creationId xmlns:p14="http://schemas.microsoft.com/office/powerpoint/2010/main" val="37306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penbare ruimte inzetten voor een gezonde leefomgeving: praktijkvoorbeeld  Utrecht – Allesoversport.nl">
            <a:extLst>
              <a:ext uri="{FF2B5EF4-FFF2-40B4-BE49-F238E27FC236}">
                <a16:creationId xmlns:a16="http://schemas.microsoft.com/office/drawing/2014/main" id="{4940E1B4-C57F-0F62-B1B9-ED29D0F9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129" name="Text Placeholder 3">
            <a:extLst>
              <a:ext uri="{FF2B5EF4-FFF2-40B4-BE49-F238E27FC236}">
                <a16:creationId xmlns:a16="http://schemas.microsoft.com/office/drawing/2014/main" id="{478E8184-A4DE-D7BB-74E2-EF6DC8A517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5131" name="Text Placeholder 4">
            <a:extLst>
              <a:ext uri="{FF2B5EF4-FFF2-40B4-BE49-F238E27FC236}">
                <a16:creationId xmlns:a16="http://schemas.microsoft.com/office/drawing/2014/main" id="{895ADDDE-4D27-317E-B0B2-8AF4B37454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/>
          <a:lstStyle/>
          <a:p>
            <a:r>
              <a:rPr lang="en-US" dirty="0"/>
              <a:t>A challenge!</a:t>
            </a:r>
          </a:p>
        </p:txBody>
      </p:sp>
    </p:spTree>
    <p:extLst>
      <p:ext uri="{BB962C8B-B14F-4D97-AF65-F5344CB8AC3E}">
        <p14:creationId xmlns:p14="http://schemas.microsoft.com/office/powerpoint/2010/main" val="23772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02D478B2-5FAD-62A5-8D4B-60FF1C117C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" y="0"/>
            <a:ext cx="12191997" cy="6858000"/>
          </a:xfrm>
          <a:prstGeom prst="rect">
            <a:avLst/>
          </a:prstGeom>
          <a:noFill/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B9D6903-42E2-E16E-F3A2-AA2BB3DCF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323383"/>
            <a:ext cx="6033600" cy="3175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ECFEBC-3CF2-E05C-AE58-2EA659570C4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2801" y="1171051"/>
            <a:ext cx="4988560" cy="698390"/>
          </a:xfrm>
        </p:spPr>
        <p:txBody>
          <a:bodyPr>
            <a:normAutofit/>
          </a:bodyPr>
          <a:lstStyle/>
          <a:p>
            <a:r>
              <a:rPr lang="nl-NL" dirty="0" err="1">
                <a:latin typeface="+mn-lt"/>
              </a:rPr>
              <a:t>Who</a:t>
            </a:r>
            <a:r>
              <a:rPr lang="nl-NL" dirty="0">
                <a:latin typeface="+mn-lt"/>
              </a:rPr>
              <a:t> are we?</a:t>
            </a:r>
          </a:p>
        </p:txBody>
      </p:sp>
    </p:spTree>
    <p:extLst>
      <p:ext uri="{BB962C8B-B14F-4D97-AF65-F5344CB8AC3E}">
        <p14:creationId xmlns:p14="http://schemas.microsoft.com/office/powerpoint/2010/main" val="1659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gras, Aardplant, Vaatplant, Niet-vasculaire plant&#10;&#10;Door AI gegenereerde inhoud is mogelijk onjuist.">
            <a:extLst>
              <a:ext uri="{FF2B5EF4-FFF2-40B4-BE49-F238E27FC236}">
                <a16:creationId xmlns:a16="http://schemas.microsoft.com/office/drawing/2014/main" id="{99715BBD-6303-047B-38ED-416F98AA7FE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E3478A-1EDE-B3A6-8F1E-A1EE2FC6E7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59629" y="4683714"/>
            <a:ext cx="298800" cy="4248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F5C321-31BC-A7AD-9A74-9603E08F909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nl-NL" sz="2400" dirty="0"/>
              <a:t>Head </a:t>
            </a:r>
            <a:r>
              <a:rPr lang="nl-NL" sz="2400" dirty="0" err="1"/>
              <a:t>quarters</a:t>
            </a:r>
            <a:r>
              <a:rPr lang="nl-NL" sz="2400" dirty="0"/>
              <a:t>: Amersfoort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5A4C18A-E7DC-4DBE-E328-CF95B97CE5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C610BED-E6E9-0B8F-D67A-FA5CB4856CB7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nl-NL" dirty="0" err="1"/>
              <a:t>Where</a:t>
            </a:r>
            <a:r>
              <a:rPr lang="nl-NL" dirty="0"/>
              <a:t> are we?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756BBB8-3549-4D7A-8BC3-91EB7F4B18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899" y="3002243"/>
            <a:ext cx="29873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0F7C6E0-7B0F-E167-1386-30214BA393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97A360-F4E7-748B-8EA0-D2C1937FF36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nl-NL" dirty="0" err="1"/>
              <a:t>Organisation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19EF1B-1E12-BBFE-EC27-1F44021CD34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Founded in 1899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a legal entity with a statutory task (RWT): managing and sustainably bringing the entrusted areas to social benefit. </a:t>
            </a:r>
            <a:r>
              <a:rPr lang="en-US" dirty="0" err="1"/>
              <a:t>Staatsbosbeheer</a:t>
            </a:r>
            <a:r>
              <a:rPr lang="en-US" dirty="0"/>
              <a:t> is accountable to the Ministry of Agriculture, Fisheries, Food Security and Nature (LVVN) for its objectives and 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Staatsbosbeheer</a:t>
            </a:r>
            <a:r>
              <a:rPr lang="en-US" dirty="0"/>
              <a:t> manages the green heritage of the Netherlands; 268.000 hectares of nature and 1.900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features:</a:t>
            </a:r>
          </a:p>
          <a:p>
            <a:pPr marL="549275" lvl="1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beschermen</a:t>
            </a:r>
            <a:r>
              <a:rPr lang="en-US" sz="1800" dirty="0">
                <a:solidFill>
                  <a:schemeClr val="bg1"/>
                </a:solidFill>
              </a:rPr>
              <a:t> – protect – </a:t>
            </a:r>
            <a:r>
              <a:rPr lang="en-US" sz="1800" dirty="0" err="1">
                <a:solidFill>
                  <a:schemeClr val="bg1"/>
                </a:solidFill>
              </a:rPr>
              <a:t>schützen</a:t>
            </a:r>
            <a:endParaRPr lang="en-US" sz="1800" dirty="0">
              <a:solidFill>
                <a:schemeClr val="bg1"/>
              </a:solidFill>
            </a:endParaRPr>
          </a:p>
          <a:p>
            <a:pPr marL="549275" lvl="1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beleven</a:t>
            </a:r>
            <a:r>
              <a:rPr lang="en-US" sz="1800" dirty="0">
                <a:solidFill>
                  <a:schemeClr val="bg1"/>
                </a:solidFill>
              </a:rPr>
              <a:t> – experience	 - </a:t>
            </a:r>
            <a:r>
              <a:rPr lang="en-US" sz="1800" dirty="0" err="1">
                <a:solidFill>
                  <a:schemeClr val="bg1"/>
                </a:solidFill>
              </a:rPr>
              <a:t>erfahren</a:t>
            </a:r>
            <a:endParaRPr lang="en-US" sz="1800" dirty="0">
              <a:solidFill>
                <a:schemeClr val="bg1"/>
              </a:solidFill>
            </a:endParaRPr>
          </a:p>
          <a:p>
            <a:pPr marL="549275" lvl="1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benutten</a:t>
            </a:r>
            <a:r>
              <a:rPr lang="en-US" sz="1800" dirty="0">
                <a:solidFill>
                  <a:schemeClr val="bg1"/>
                </a:solidFill>
              </a:rPr>
              <a:t> – sustainable use – </a:t>
            </a:r>
            <a:r>
              <a:rPr lang="en-US" sz="1800" dirty="0" err="1">
                <a:solidFill>
                  <a:schemeClr val="bg1"/>
                </a:solidFill>
              </a:rPr>
              <a:t>nutzen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1400 employees, 8000 volunteers and a lot of social jobs (including 400 through </a:t>
            </a:r>
            <a:r>
              <a:rPr lang="en-US" dirty="0" err="1">
                <a:solidFill>
                  <a:schemeClr val="bg1"/>
                </a:solidFill>
              </a:rPr>
              <a:t>Binnenwerk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86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oom, buitenshuis, persoon, paard&#10;&#10;Door AI gegenereerde inhoud is mogelijk onjuist.">
            <a:extLst>
              <a:ext uri="{FF2B5EF4-FFF2-40B4-BE49-F238E27FC236}">
                <a16:creationId xmlns:a16="http://schemas.microsoft.com/office/drawing/2014/main" id="{3E25A2CB-CF8B-D468-96DA-B87FB5022A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49FD3-AD32-5556-C7E6-784711021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34579" y="644400"/>
            <a:ext cx="3787421" cy="1270800"/>
          </a:xfrm>
        </p:spPr>
        <p:txBody>
          <a:bodyPr anchor="ctr">
            <a:normAutofit/>
          </a:bodyPr>
          <a:lstStyle/>
          <a:p>
            <a:r>
              <a:rPr lang="nl-NL" dirty="0" err="1"/>
              <a:t>Very</a:t>
            </a:r>
            <a:r>
              <a:rPr lang="nl-NL" dirty="0"/>
              <a:t> busy…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33D27CB-0203-A421-4DF6-5E50A0A8365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134579" y="2112625"/>
            <a:ext cx="4671111" cy="3808071"/>
          </a:xfrm>
        </p:spPr>
        <p:txBody>
          <a:bodyPr>
            <a:normAutofit/>
          </a:bodyPr>
          <a:lstStyle/>
          <a:p>
            <a:r>
              <a:rPr lang="en-US" dirty="0"/>
              <a:t>150 million visitors annually </a:t>
            </a:r>
          </a:p>
          <a:p>
            <a:endParaRPr lang="en-US" dirty="0"/>
          </a:p>
          <a:p>
            <a:r>
              <a:rPr lang="en-US" dirty="0"/>
              <a:t>4.000 km of hiking paths</a:t>
            </a:r>
          </a:p>
          <a:p>
            <a:r>
              <a:rPr lang="en-US" dirty="0"/>
              <a:t>2.500 km of cycle paths</a:t>
            </a:r>
          </a:p>
          <a:p>
            <a:r>
              <a:rPr lang="en-US" dirty="0"/>
              <a:t>2.000 km of riding trails</a:t>
            </a:r>
          </a:p>
          <a:p>
            <a:endParaRPr lang="en-US" dirty="0"/>
          </a:p>
          <a:p>
            <a:r>
              <a:rPr lang="en-US" dirty="0"/>
              <a:t>9 </a:t>
            </a:r>
            <a:r>
              <a:rPr lang="en-US" dirty="0" err="1"/>
              <a:t>Visitorcenters</a:t>
            </a:r>
            <a:r>
              <a:rPr lang="en-US" dirty="0"/>
              <a:t>; 1 million visits/year</a:t>
            </a:r>
          </a:p>
          <a:p>
            <a:r>
              <a:rPr lang="en-US" dirty="0"/>
              <a:t>70 campgrounds</a:t>
            </a:r>
          </a:p>
          <a:p>
            <a:r>
              <a:rPr lang="en-US" dirty="0"/>
              <a:t>56 holiday cottages</a:t>
            </a:r>
          </a:p>
          <a:p>
            <a:endParaRPr lang="nl-N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1CF062E-D5F1-0ADA-ACC2-FA67D321C1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water, wolk, hemel&#10;&#10;Door AI gegenereerde inhoud is mogelijk onjuist.">
            <a:extLst>
              <a:ext uri="{FF2B5EF4-FFF2-40B4-BE49-F238E27FC236}">
                <a16:creationId xmlns:a16="http://schemas.microsoft.com/office/drawing/2014/main" id="{E7CF2A36-EECE-3633-65AD-10E912AFBA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943581F-1332-E195-BD9C-2C88A5E736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49FD3-AD32-5556-C7E6-784711021E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 anchor="ctr">
            <a:normAutofit/>
          </a:bodyPr>
          <a:lstStyle/>
          <a:p>
            <a:pPr algn="l"/>
            <a:r>
              <a:rPr lang="nl-NL" sz="1900" dirty="0"/>
              <a:t>Owner </a:t>
            </a:r>
            <a:r>
              <a:rPr lang="nl-NL" sz="1900" dirty="0" err="1"/>
              <a:t>and</a:t>
            </a:r>
            <a:r>
              <a:rPr lang="nl-NL" sz="1900" dirty="0"/>
              <a:t> manager of significant landscapes – </a:t>
            </a:r>
            <a:r>
              <a:rPr lang="nl-NL" sz="1900" dirty="0" err="1"/>
              <a:t>river</a:t>
            </a:r>
            <a:r>
              <a:rPr lang="nl-NL" sz="1900" dirty="0"/>
              <a:t> </a:t>
            </a:r>
            <a:r>
              <a:rPr lang="nl-NL" sz="1900" dirty="0" err="1"/>
              <a:t>valleys</a:t>
            </a:r>
            <a:endParaRPr lang="nl-NL" sz="1900" dirty="0"/>
          </a:p>
        </p:txBody>
      </p:sp>
    </p:spTree>
    <p:extLst>
      <p:ext uri="{BB962C8B-B14F-4D97-AF65-F5344CB8AC3E}">
        <p14:creationId xmlns:p14="http://schemas.microsoft.com/office/powerpoint/2010/main" val="30637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buitenshuis, hemel, landschap, boom&#10;&#10;Door AI gegenereerde inhoud is mogelijk onjuist.">
            <a:extLst>
              <a:ext uri="{FF2B5EF4-FFF2-40B4-BE49-F238E27FC236}">
                <a16:creationId xmlns:a16="http://schemas.microsoft.com/office/drawing/2014/main" id="{6B92B780-55A9-62FD-1A39-3207E74164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39B6455-5646-699B-A3BA-A19858F6B8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49FD3-AD32-5556-C7E6-784711021E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 anchor="ctr">
            <a:normAutofit/>
          </a:bodyPr>
          <a:lstStyle/>
          <a:p>
            <a:pPr algn="l"/>
            <a:r>
              <a:rPr lang="nl-NL" sz="1900" dirty="0"/>
              <a:t>Owner </a:t>
            </a:r>
            <a:r>
              <a:rPr lang="nl-NL" sz="1900" dirty="0" err="1"/>
              <a:t>and</a:t>
            </a:r>
            <a:r>
              <a:rPr lang="nl-NL" sz="1900" dirty="0"/>
              <a:t> manager of significant landscapes – </a:t>
            </a:r>
            <a:r>
              <a:rPr lang="nl-NL" sz="1900" dirty="0" err="1"/>
              <a:t>drifting</a:t>
            </a:r>
            <a:r>
              <a:rPr lang="nl-NL" sz="1900" dirty="0"/>
              <a:t> </a:t>
            </a:r>
            <a:r>
              <a:rPr lang="nl-NL" sz="1900" dirty="0" err="1"/>
              <a:t>sand</a:t>
            </a:r>
            <a:endParaRPr lang="nl-NL" sz="1900" dirty="0"/>
          </a:p>
        </p:txBody>
      </p:sp>
    </p:spTree>
    <p:extLst>
      <p:ext uri="{BB962C8B-B14F-4D97-AF65-F5344CB8AC3E}">
        <p14:creationId xmlns:p14="http://schemas.microsoft.com/office/powerpoint/2010/main" val="26326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buitenshuis, gras, hemel, herder&#10;&#10;Door AI gegenereerde inhoud is mogelijk onjuist.">
            <a:extLst>
              <a:ext uri="{FF2B5EF4-FFF2-40B4-BE49-F238E27FC236}">
                <a16:creationId xmlns:a16="http://schemas.microsoft.com/office/drawing/2014/main" id="{DF170D24-5D84-C916-901C-C4DB4EEE45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AE28C52-FF8A-1319-00DE-DF6AC8135C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49FD3-AD32-5556-C7E6-784711021E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 anchor="ctr">
            <a:normAutofit/>
          </a:bodyPr>
          <a:lstStyle/>
          <a:p>
            <a:pPr algn="l"/>
            <a:r>
              <a:rPr lang="nl-NL" sz="1900" dirty="0"/>
              <a:t>Owner </a:t>
            </a:r>
            <a:r>
              <a:rPr lang="nl-NL" sz="1900" dirty="0" err="1"/>
              <a:t>and</a:t>
            </a:r>
            <a:r>
              <a:rPr lang="nl-NL" sz="1900" dirty="0"/>
              <a:t> manager of significant landscapes – </a:t>
            </a:r>
            <a:r>
              <a:rPr lang="nl-NL" sz="1900" dirty="0" err="1"/>
              <a:t>heath</a:t>
            </a:r>
            <a:endParaRPr lang="nl-NL" sz="1900" dirty="0"/>
          </a:p>
        </p:txBody>
      </p:sp>
    </p:spTree>
    <p:extLst>
      <p:ext uri="{BB962C8B-B14F-4D97-AF65-F5344CB8AC3E}">
        <p14:creationId xmlns:p14="http://schemas.microsoft.com/office/powerpoint/2010/main" val="12786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hemel, buitenshuis, sneeuw, gebouw&#10;&#10;Door AI gegenereerde inhoud is mogelijk onjuist.">
            <a:extLst>
              <a:ext uri="{FF2B5EF4-FFF2-40B4-BE49-F238E27FC236}">
                <a16:creationId xmlns:a16="http://schemas.microsoft.com/office/drawing/2014/main" id="{2E836C36-BE1F-836B-5E48-8340066916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9D44E93-6747-10FE-AD71-49F5880B38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3736" y="6492239"/>
            <a:ext cx="3374708" cy="192659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D55AED66-93FF-9523-78E6-F29DC89E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49FD3-AD32-5556-C7E6-784711021E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2257" y="4695971"/>
            <a:ext cx="4266656" cy="635760"/>
          </a:xfrm>
        </p:spPr>
        <p:txBody>
          <a:bodyPr anchor="ctr">
            <a:normAutofit/>
          </a:bodyPr>
          <a:lstStyle/>
          <a:p>
            <a:pPr algn="l"/>
            <a:r>
              <a:rPr lang="nl-NL" sz="1900" dirty="0"/>
              <a:t>Owner of significant buildings – </a:t>
            </a:r>
            <a:br>
              <a:rPr lang="nl-NL" sz="1900" dirty="0"/>
            </a:br>
            <a:r>
              <a:rPr lang="nl-NL" sz="1900" dirty="0"/>
              <a:t>Radio Kootwijk</a:t>
            </a:r>
          </a:p>
        </p:txBody>
      </p:sp>
    </p:spTree>
    <p:extLst>
      <p:ext uri="{BB962C8B-B14F-4D97-AF65-F5344CB8AC3E}">
        <p14:creationId xmlns:p14="http://schemas.microsoft.com/office/powerpoint/2010/main" val="16627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ebouw, buitenshuis, raam, hemel&#10;&#10;Door AI gegenereerde inhoud is mogelijk onjuist.">
            <a:extLst>
              <a:ext uri="{FF2B5EF4-FFF2-40B4-BE49-F238E27FC236}">
                <a16:creationId xmlns:a16="http://schemas.microsoft.com/office/drawing/2014/main" id="{1D08B291-591F-E534-4ED1-3CF986EBD0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E1AC729-377C-E701-EABC-F16C07E7BB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3736" y="6492239"/>
            <a:ext cx="3374708" cy="192659"/>
          </a:xfrm>
        </p:spPr>
        <p:txBody>
          <a:bodyPr/>
          <a:lstStyle/>
          <a:p>
            <a:endParaRPr lang="en-US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067FDA78-008C-324D-20D5-385404562A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49FD3-AD32-5556-C7E6-784711021E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 anchor="ctr">
            <a:normAutofit/>
          </a:bodyPr>
          <a:lstStyle/>
          <a:p>
            <a:pPr algn="l"/>
            <a:r>
              <a:rPr lang="nl-NL" sz="1900" dirty="0"/>
              <a:t>Owner of significant buildings – </a:t>
            </a:r>
            <a:br>
              <a:rPr lang="nl-NL" sz="1900" dirty="0"/>
            </a:br>
            <a:r>
              <a:rPr lang="nl-NL" sz="1900" dirty="0"/>
              <a:t>Kasteel Groeneveld</a:t>
            </a:r>
          </a:p>
        </p:txBody>
      </p:sp>
    </p:spTree>
    <p:extLst>
      <p:ext uri="{BB962C8B-B14F-4D97-AF65-F5344CB8AC3E}">
        <p14:creationId xmlns:p14="http://schemas.microsoft.com/office/powerpoint/2010/main" val="28001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C9B1365-40BB-D8CA-F1A3-3CB5D1F76E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F50CA9-ECB4-A6FB-F527-B53FDE7032C1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nl-NL" sz="3800" dirty="0"/>
              <a:t>Partners</a:t>
            </a:r>
          </a:p>
        </p:txBody>
      </p:sp>
      <p:pic>
        <p:nvPicPr>
          <p:cNvPr id="5" name="Afbeelding 4" descr="Afbeelding met Lettertype, Graphics, rood, grafische vormgeving&#10;&#10;Door AI gegenereerde inhoud is mogelijk onjuist.">
            <a:extLst>
              <a:ext uri="{FF2B5EF4-FFF2-40B4-BE49-F238E27FC236}">
                <a16:creationId xmlns:a16="http://schemas.microsoft.com/office/drawing/2014/main" id="{918C1E19-8A3F-0B94-B40F-C6A3FFC571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44400"/>
            <a:ext cx="5901643" cy="737184"/>
          </a:xfrm>
          <a:prstGeom prst="rect">
            <a:avLst/>
          </a:prstGeom>
        </p:spPr>
      </p:pic>
      <p:pic>
        <p:nvPicPr>
          <p:cNvPr id="6" name="Afbeelding 5" descr="Afbeelding met clipart, Lijnillustraties, illustratie, Graphics&#10;&#10;Door AI gegenereerde inhoud is mogelijk onjuist.">
            <a:extLst>
              <a:ext uri="{FF2B5EF4-FFF2-40B4-BE49-F238E27FC236}">
                <a16:creationId xmlns:a16="http://schemas.microsoft.com/office/drawing/2014/main" id="{D7222991-59CA-DC9C-6ED6-43E998FF9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32" y="4933864"/>
            <a:ext cx="4455884" cy="1499047"/>
          </a:xfrm>
          <a:prstGeom prst="rect">
            <a:avLst/>
          </a:prstGeom>
        </p:spPr>
      </p:pic>
      <p:pic>
        <p:nvPicPr>
          <p:cNvPr id="7" name="Picture 10" descr="Home | Gemeente Deurne">
            <a:extLst>
              <a:ext uri="{FF2B5EF4-FFF2-40B4-BE49-F238E27FC236}">
                <a16:creationId xmlns:a16="http://schemas.microsoft.com/office/drawing/2014/main" id="{EF1F5015-71BF-1C16-D89D-63DCA2FF7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925" y="2034195"/>
            <a:ext cx="4223792" cy="22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 Waterschap Aa en Maas - Brabant InZicht">
            <a:extLst>
              <a:ext uri="{FF2B5EF4-FFF2-40B4-BE49-F238E27FC236}">
                <a16:creationId xmlns:a16="http://schemas.microsoft.com/office/drawing/2014/main" id="{AA13708C-88AE-E6CB-2D71-D0E384B8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933864"/>
            <a:ext cx="5561682" cy="14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1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persoon, person, buitenshuis&#10;&#10;Door AI gegenereerde inhoud is mogelijk onjuist.">
            <a:extLst>
              <a:ext uri="{FF2B5EF4-FFF2-40B4-BE49-F238E27FC236}">
                <a16:creationId xmlns:a16="http://schemas.microsoft.com/office/drawing/2014/main" id="{35FAEA39-A161-8AE2-EB83-330BC5BB00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096000" y="0"/>
            <a:ext cx="6096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49FD3-AD32-5556-C7E6-784711021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02491" y="644400"/>
            <a:ext cx="3787421" cy="1270800"/>
          </a:xfrm>
        </p:spPr>
        <p:txBody>
          <a:bodyPr anchor="ctr">
            <a:normAutofit fontScale="92500"/>
          </a:bodyPr>
          <a:lstStyle/>
          <a:p>
            <a:r>
              <a:rPr lang="nl-NL" dirty="0"/>
              <a:t>Different </a:t>
            </a:r>
            <a:r>
              <a:rPr lang="nl-NL" dirty="0" err="1"/>
              <a:t>specialties</a:t>
            </a:r>
            <a:r>
              <a:rPr lang="nl-NL" dirty="0"/>
              <a:t>, </a:t>
            </a:r>
          </a:p>
          <a:p>
            <a:r>
              <a:rPr lang="nl-NL" dirty="0"/>
              <a:t>different views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33D27CB-0203-A421-4DF6-5E50A0A8365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002491" y="2083442"/>
            <a:ext cx="4229267" cy="3808071"/>
          </a:xfrm>
        </p:spPr>
        <p:txBody>
          <a:bodyPr>
            <a:normAutofit/>
          </a:bodyPr>
          <a:lstStyle/>
          <a:p>
            <a:r>
              <a:rPr lang="nl-NL" dirty="0" err="1"/>
              <a:t>Conservation</a:t>
            </a:r>
            <a:endParaRPr lang="nl-NL" dirty="0"/>
          </a:p>
          <a:p>
            <a:r>
              <a:rPr lang="nl-NL" dirty="0" err="1"/>
              <a:t>Ecology</a:t>
            </a:r>
            <a:endParaRPr lang="nl-NL" dirty="0"/>
          </a:p>
          <a:p>
            <a:r>
              <a:rPr lang="nl-NL" dirty="0" err="1"/>
              <a:t>Recreation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Government</a:t>
            </a:r>
            <a:endParaRPr lang="nl-NL" dirty="0"/>
          </a:p>
          <a:p>
            <a:r>
              <a:rPr lang="nl-NL" dirty="0" err="1"/>
              <a:t>Municipalities</a:t>
            </a:r>
            <a:endParaRPr lang="nl-NL" dirty="0"/>
          </a:p>
          <a:p>
            <a:r>
              <a:rPr lang="nl-NL" dirty="0"/>
              <a:t>Waterboards</a:t>
            </a:r>
          </a:p>
          <a:p>
            <a:r>
              <a:rPr lang="nl-NL" dirty="0"/>
              <a:t>Farmers</a:t>
            </a:r>
          </a:p>
          <a:p>
            <a:r>
              <a:rPr lang="nl-NL" dirty="0" err="1"/>
              <a:t>Citizens</a:t>
            </a:r>
            <a:endParaRPr lang="nl-NL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DB3F9CD9-A040-5237-464F-6F061D580F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D4529DD5-850C-B590-C38D-C1D2CC4EA5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B683560-0777-EF68-5FE4-1EBC72E33F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1BA2D98-6B23-EA1C-34E3-B582198F6F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/>
          <a:lstStyle/>
          <a:p>
            <a:r>
              <a:rPr lang="en-US" dirty="0"/>
              <a:t>Together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BC89D4-E5F6-1A09-873D-E7C0BE5F3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495" y="6149637"/>
            <a:ext cx="9050366" cy="859632"/>
          </a:xfrm>
        </p:spPr>
        <p:txBody>
          <a:bodyPr/>
          <a:lstStyle/>
          <a:p>
            <a:r>
              <a:rPr lang="nl-NL" dirty="0"/>
              <a:t>An </a:t>
            </a:r>
            <a:r>
              <a:rPr lang="nl-NL" dirty="0" err="1"/>
              <a:t>introduction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watersystem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Peel </a:t>
            </a:r>
            <a:br>
              <a:rPr lang="nl-NL" dirty="0"/>
            </a:br>
            <a:r>
              <a:rPr lang="nl-NL" sz="1100" dirty="0"/>
              <a:t>Geert Dekker (gdekker@aaenmaas.nl)</a:t>
            </a:r>
            <a:br>
              <a:rPr lang="nl-NL" sz="1100" dirty="0"/>
            </a:br>
            <a:endParaRPr lang="nl-NL" dirty="0"/>
          </a:p>
        </p:txBody>
      </p:sp>
      <p:pic>
        <p:nvPicPr>
          <p:cNvPr id="31" name="Tijdelijke aanduiding voor afbeelding 30" descr="Afbeelding met gras, wolk, buitenshuis, hemel&#10;&#10;Automatisch gegenereerde beschrijving">
            <a:extLst>
              <a:ext uri="{FF2B5EF4-FFF2-40B4-BE49-F238E27FC236}">
                <a16:creationId xmlns:a16="http://schemas.microsoft.com/office/drawing/2014/main" id="{FB209351-8B50-5F01-74DB-7115C11FBE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6514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3A99A-F812-0D18-A3FD-27896333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Introduction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F7084D-D5F2-8E15-79A3-ECCCB3FF28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7874" y="1703388"/>
            <a:ext cx="4742805" cy="445611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The waterboard </a:t>
            </a:r>
            <a:r>
              <a:rPr lang="nl-NL" dirty="0" err="1"/>
              <a:t>manages</a:t>
            </a:r>
            <a:r>
              <a:rPr lang="nl-NL" dirty="0"/>
              <a:t> the </a:t>
            </a:r>
            <a:r>
              <a:rPr lang="nl-NL" dirty="0" err="1"/>
              <a:t>regional</a:t>
            </a:r>
            <a:r>
              <a:rPr lang="nl-NL" dirty="0"/>
              <a:t> watersystem in the Netherlands (</a:t>
            </a:r>
            <a:r>
              <a:rPr lang="nl-NL" dirty="0" err="1"/>
              <a:t>dykes</a:t>
            </a:r>
            <a:r>
              <a:rPr lang="nl-NL" dirty="0"/>
              <a:t>, </a:t>
            </a:r>
            <a:r>
              <a:rPr lang="nl-NL" dirty="0" err="1"/>
              <a:t>wastewater</a:t>
            </a:r>
            <a:r>
              <a:rPr lang="nl-NL" dirty="0"/>
              <a:t>, irrigation, drainage, …)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Mission: </a:t>
            </a:r>
            <a:r>
              <a:rPr lang="nl-NL" dirty="0" err="1"/>
              <a:t>watersafety</a:t>
            </a:r>
            <a:r>
              <a:rPr lang="nl-NL" dirty="0"/>
              <a:t>, </a:t>
            </a:r>
            <a:r>
              <a:rPr lang="nl-NL" dirty="0" err="1"/>
              <a:t>droughtprevention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clean water.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999E15-7347-28FE-F22B-6972BA6DCB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098" y="1703388"/>
            <a:ext cx="5658028" cy="50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6A49D6-A948-F28C-424B-67535752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Elevation</a:t>
            </a:r>
            <a:r>
              <a:rPr lang="nl-NL" dirty="0"/>
              <a:t> map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3C52A9-B886-3EFA-F494-938BFAA363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7875" y="1703388"/>
            <a:ext cx="3471789" cy="4456112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Because</a:t>
            </a:r>
            <a:r>
              <a:rPr lang="nl-NL" dirty="0"/>
              <a:t> the Peel is a </a:t>
            </a:r>
            <a:r>
              <a:rPr lang="nl-NL" dirty="0" err="1"/>
              <a:t>raised</a:t>
            </a:r>
            <a:r>
              <a:rPr lang="nl-NL" dirty="0"/>
              <a:t> </a:t>
            </a:r>
            <a:r>
              <a:rPr lang="nl-NL" dirty="0" err="1"/>
              <a:t>bog</a:t>
            </a:r>
            <a:r>
              <a:rPr lang="nl-NL" dirty="0"/>
              <a:t> system, </a:t>
            </a:r>
            <a:r>
              <a:rPr lang="nl-NL" dirty="0" err="1"/>
              <a:t>it</a:t>
            </a:r>
            <a:r>
              <a:rPr lang="nl-NL" dirty="0"/>
              <a:t> sits a </a:t>
            </a:r>
            <a:r>
              <a:rPr lang="nl-NL" dirty="0" err="1"/>
              <a:t>little</a:t>
            </a:r>
            <a:r>
              <a:rPr lang="nl-NL" dirty="0"/>
              <a:t> </a:t>
            </a:r>
            <a:r>
              <a:rPr lang="nl-NL" dirty="0" err="1"/>
              <a:t>higher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the </a:t>
            </a:r>
            <a:r>
              <a:rPr lang="nl-NL" dirty="0" err="1"/>
              <a:t>agricultural</a:t>
            </a:r>
            <a:r>
              <a:rPr lang="nl-NL" dirty="0"/>
              <a:t> land </a:t>
            </a:r>
            <a:r>
              <a:rPr lang="nl-NL" dirty="0" err="1"/>
              <a:t>around</a:t>
            </a:r>
            <a:r>
              <a:rPr lang="nl-NL" dirty="0"/>
              <a:t> it.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keep water on a “</a:t>
            </a:r>
            <a:r>
              <a:rPr lang="nl-NL" dirty="0" err="1"/>
              <a:t>mountain</a:t>
            </a:r>
            <a:r>
              <a:rPr lang="nl-NL" dirty="0"/>
              <a:t>”?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E98144-65AE-7C55-DD56-82AAF009B8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159" y="506227"/>
            <a:ext cx="7206820" cy="635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33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47D83-2500-5201-8FC5-211643F29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74" y="664985"/>
            <a:ext cx="9570838" cy="504000"/>
          </a:xfrm>
        </p:spPr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problem</a:t>
            </a:r>
            <a:r>
              <a:rPr lang="nl-NL" dirty="0"/>
              <a:t>: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limit </a:t>
            </a:r>
            <a:r>
              <a:rPr lang="nl-NL" dirty="0" err="1"/>
              <a:t>groundwaterfluctuation</a:t>
            </a:r>
            <a:r>
              <a:rPr lang="nl-NL" dirty="0"/>
              <a:t>?</a:t>
            </a:r>
          </a:p>
        </p:txBody>
      </p:sp>
      <p:pic>
        <p:nvPicPr>
          <p:cNvPr id="17" name="Afbeelding 16" descr="Afbeelding met tekst, lijn, Perceel&#10;&#10;Door AI gegenereerde inhoud is mogelijk onjuist.">
            <a:extLst>
              <a:ext uri="{FF2B5EF4-FFF2-40B4-BE49-F238E27FC236}">
                <a16:creationId xmlns:a16="http://schemas.microsoft.com/office/drawing/2014/main" id="{D313EA39-3A85-E965-49D8-71F2CFAA7A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72" y="1168985"/>
            <a:ext cx="10579608" cy="5652374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250F4397-6647-8C59-A709-14878547A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985" y="4432019"/>
            <a:ext cx="3549453" cy="2148231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FB33FC8-8B9B-A9FF-E6F1-4B09BAB01D3C}"/>
              </a:ext>
            </a:extLst>
          </p:cNvPr>
          <p:cNvSpPr txBox="1"/>
          <p:nvPr/>
        </p:nvSpPr>
        <p:spPr>
          <a:xfrm>
            <a:off x="612648" y="6089904"/>
            <a:ext cx="272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Optimum is 35 cm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fluctuation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440985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AE2CD-0462-11FF-6DCF-F64F5232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Peel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3A0EC3-B9FF-8D4A-40AD-DB71674FCE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7875" y="1703388"/>
            <a:ext cx="5227437" cy="445611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Focus on </a:t>
            </a:r>
            <a:r>
              <a:rPr lang="nl-NL" dirty="0" err="1"/>
              <a:t>keeping</a:t>
            </a:r>
            <a:r>
              <a:rPr lang="nl-NL" dirty="0"/>
              <a:t> water </a:t>
            </a:r>
            <a:r>
              <a:rPr lang="nl-NL" dirty="0" err="1"/>
              <a:t>inside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Peel,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keeping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area </a:t>
            </a:r>
            <a:r>
              <a:rPr lang="nl-NL" dirty="0" err="1"/>
              <a:t>outside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Peel dry </a:t>
            </a:r>
            <a:r>
              <a:rPr lang="nl-NL" dirty="0" err="1"/>
              <a:t>enough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agriculture</a:t>
            </a:r>
            <a:r>
              <a:rPr lang="nl-NL" dirty="0"/>
              <a:t> or housing. </a:t>
            </a:r>
            <a:r>
              <a:rPr lang="nl-NL" dirty="0" err="1"/>
              <a:t>Quite</a:t>
            </a:r>
            <a:r>
              <a:rPr lang="nl-NL" dirty="0"/>
              <a:t> a </a:t>
            </a:r>
            <a:r>
              <a:rPr lang="nl-NL" dirty="0" err="1"/>
              <a:t>tight</a:t>
            </a:r>
            <a:r>
              <a:rPr lang="nl-NL" dirty="0"/>
              <a:t> </a:t>
            </a:r>
            <a:r>
              <a:rPr lang="nl-NL" dirty="0" err="1"/>
              <a:t>balance</a:t>
            </a:r>
            <a:r>
              <a:rPr lang="nl-NL" dirty="0"/>
              <a:t>… </a:t>
            </a:r>
          </a:p>
          <a:p>
            <a:r>
              <a:rPr lang="nl-NL" dirty="0"/>
              <a:t>Small </a:t>
            </a:r>
            <a:r>
              <a:rPr lang="nl-NL" dirty="0" err="1"/>
              <a:t>weirs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capture</a:t>
            </a:r>
            <a:r>
              <a:rPr lang="nl-NL" dirty="0"/>
              <a:t> </a:t>
            </a:r>
            <a:r>
              <a:rPr lang="nl-NL" dirty="0" err="1"/>
              <a:t>rainfall</a:t>
            </a:r>
            <a:endParaRPr lang="nl-NL" dirty="0"/>
          </a:p>
          <a:p>
            <a:r>
              <a:rPr lang="nl-NL" dirty="0" err="1"/>
              <a:t>Standstill</a:t>
            </a:r>
            <a:r>
              <a:rPr lang="nl-NL" dirty="0"/>
              <a:t> policy </a:t>
            </a:r>
            <a:r>
              <a:rPr lang="nl-NL" dirty="0" err="1"/>
              <a:t>for</a:t>
            </a:r>
            <a:r>
              <a:rPr lang="nl-NL" dirty="0"/>
              <a:t> drainage </a:t>
            </a:r>
            <a:r>
              <a:rPr lang="nl-NL" dirty="0" err="1"/>
              <a:t>and</a:t>
            </a:r>
            <a:r>
              <a:rPr lang="nl-NL" dirty="0"/>
              <a:t> irrigation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groundwater</a:t>
            </a:r>
            <a:endParaRPr lang="nl-NL" dirty="0"/>
          </a:p>
          <a:p>
            <a:r>
              <a:rPr lang="nl-NL" dirty="0"/>
              <a:t>Irrigation </a:t>
            </a:r>
            <a:r>
              <a:rPr lang="nl-NL" dirty="0" err="1"/>
              <a:t>network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the </a:t>
            </a:r>
            <a:r>
              <a:rPr lang="nl-NL" dirty="0" err="1"/>
              <a:t>old</a:t>
            </a:r>
            <a:r>
              <a:rPr lang="nl-NL" dirty="0"/>
              <a:t> </a:t>
            </a:r>
            <a:r>
              <a:rPr lang="nl-NL" dirty="0" err="1"/>
              <a:t>canals</a:t>
            </a:r>
            <a:endParaRPr lang="nl-NL" dirty="0"/>
          </a:p>
          <a:p>
            <a:r>
              <a:rPr lang="nl-NL" dirty="0"/>
              <a:t>Buffers (</a:t>
            </a:r>
            <a:r>
              <a:rPr lang="nl-NL" dirty="0" err="1"/>
              <a:t>such</a:t>
            </a:r>
            <a:r>
              <a:rPr lang="nl-NL" dirty="0"/>
              <a:t> as Leegveld)</a:t>
            </a:r>
          </a:p>
          <a:p>
            <a:r>
              <a:rPr lang="nl-NL" dirty="0"/>
              <a:t>Little pumps (polder) </a:t>
            </a:r>
            <a:r>
              <a:rPr lang="nl-NL" dirty="0" err="1"/>
              <a:t>to</a:t>
            </a:r>
            <a:r>
              <a:rPr lang="nl-NL" dirty="0"/>
              <a:t> keep </a:t>
            </a:r>
            <a:r>
              <a:rPr lang="nl-NL" dirty="0" err="1"/>
              <a:t>houses</a:t>
            </a:r>
            <a:r>
              <a:rPr lang="nl-NL" dirty="0"/>
              <a:t> dry (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houses</a:t>
            </a:r>
            <a:r>
              <a:rPr lang="nl-NL" dirty="0"/>
              <a:t> are </a:t>
            </a:r>
            <a:r>
              <a:rPr lang="nl-NL" dirty="0" err="1"/>
              <a:t>cultural</a:t>
            </a:r>
            <a:r>
              <a:rPr lang="nl-NL" dirty="0"/>
              <a:t> </a:t>
            </a:r>
            <a:r>
              <a:rPr lang="nl-NL" dirty="0" err="1"/>
              <a:t>heritage</a:t>
            </a:r>
            <a:r>
              <a:rPr lang="nl-NL" dirty="0"/>
              <a:t>)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679321-56B6-12CC-F63B-CD6CD95248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177" y="1703388"/>
            <a:ext cx="4316079" cy="48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41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8FD03-681D-AAE2-6C06-D93D43AE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8" y="463817"/>
            <a:ext cx="8892000" cy="504000"/>
          </a:xfrm>
        </p:spPr>
        <p:txBody>
          <a:bodyPr/>
          <a:lstStyle/>
          <a:p>
            <a:r>
              <a:rPr lang="nl-NL" dirty="0"/>
              <a:t>Right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edge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nature, </a:t>
            </a:r>
            <a:r>
              <a:rPr lang="nl-NL" dirty="0" err="1"/>
              <a:t>agriculture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urban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556DBFD-553D-CB59-F20A-2AC22738BA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983" y="967817"/>
            <a:ext cx="4942661" cy="58114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644A16A-D4B2-74D6-1400-34B672E387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4666" y="967818"/>
            <a:ext cx="5128704" cy="581146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32379A4-4820-8B78-07E8-31876340CF73}"/>
              </a:ext>
            </a:extLst>
          </p:cNvPr>
          <p:cNvSpPr txBox="1"/>
          <p:nvPr/>
        </p:nvSpPr>
        <p:spPr>
          <a:xfrm>
            <a:off x="2212848" y="6364224"/>
            <a:ext cx="69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2006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1DDA36E-9FB9-6BCD-8D73-F9961ED42881}"/>
              </a:ext>
            </a:extLst>
          </p:cNvPr>
          <p:cNvSpPr txBox="1"/>
          <p:nvPr/>
        </p:nvSpPr>
        <p:spPr>
          <a:xfrm>
            <a:off x="7220709" y="6394183"/>
            <a:ext cx="10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94076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1BA2F-05E3-D098-4DB6-AE8331041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future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2FCCE7-0F60-E354-E8F2-E041CEDD3B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Despite</a:t>
            </a:r>
            <a:r>
              <a:rPr lang="nl-NL" dirty="0"/>
              <a:t> </a:t>
            </a:r>
            <a:r>
              <a:rPr lang="nl-NL" dirty="0" err="1"/>
              <a:t>conservation</a:t>
            </a:r>
            <a:r>
              <a:rPr lang="nl-NL" dirty="0"/>
              <a:t> </a:t>
            </a:r>
            <a:r>
              <a:rPr lang="nl-NL" dirty="0" err="1"/>
              <a:t>efforts</a:t>
            </a:r>
            <a:r>
              <a:rPr lang="nl-NL" dirty="0"/>
              <a:t> in the past, </a:t>
            </a:r>
            <a:r>
              <a:rPr lang="nl-NL" dirty="0" err="1"/>
              <a:t>much</a:t>
            </a:r>
            <a:r>
              <a:rPr lang="nl-NL" dirty="0"/>
              <a:t> of the Peel is </a:t>
            </a:r>
            <a:r>
              <a:rPr lang="nl-NL" dirty="0" err="1"/>
              <a:t>still</a:t>
            </a:r>
            <a:r>
              <a:rPr lang="nl-NL" dirty="0"/>
              <a:t> </a:t>
            </a:r>
            <a:r>
              <a:rPr lang="nl-NL" dirty="0" err="1"/>
              <a:t>too</a:t>
            </a:r>
            <a:r>
              <a:rPr lang="nl-NL" dirty="0"/>
              <a:t> dry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recovering</a:t>
            </a:r>
            <a:r>
              <a:rPr lang="nl-NL" dirty="0"/>
              <a:t> </a:t>
            </a:r>
            <a:r>
              <a:rPr lang="nl-NL" dirty="0" err="1"/>
              <a:t>raised</a:t>
            </a:r>
            <a:r>
              <a:rPr lang="nl-NL" dirty="0"/>
              <a:t> </a:t>
            </a:r>
            <a:r>
              <a:rPr lang="nl-NL" dirty="0" err="1"/>
              <a:t>bog</a:t>
            </a:r>
            <a:r>
              <a:rPr lang="nl-NL" dirty="0"/>
              <a:t> system. </a:t>
            </a:r>
          </a:p>
          <a:p>
            <a:pPr marL="0" indent="0">
              <a:buNone/>
            </a:pPr>
            <a:r>
              <a:rPr lang="nl-NL" dirty="0"/>
              <a:t>But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do next?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Broad</a:t>
            </a:r>
            <a:r>
              <a:rPr lang="nl-NL" dirty="0"/>
              <a:t> zones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Peel of more </a:t>
            </a:r>
            <a:r>
              <a:rPr lang="nl-NL" dirty="0" err="1"/>
              <a:t>extensive</a:t>
            </a:r>
            <a:r>
              <a:rPr lang="nl-NL" dirty="0"/>
              <a:t> </a:t>
            </a:r>
            <a:r>
              <a:rPr lang="nl-NL" dirty="0" err="1"/>
              <a:t>agriculture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high </a:t>
            </a:r>
            <a:r>
              <a:rPr lang="nl-NL" dirty="0" err="1"/>
              <a:t>groundwater</a:t>
            </a:r>
            <a:r>
              <a:rPr lang="nl-NL" dirty="0"/>
              <a:t> </a:t>
            </a:r>
            <a:r>
              <a:rPr lang="nl-NL" dirty="0" err="1"/>
              <a:t>tables</a:t>
            </a:r>
            <a:r>
              <a:rPr lang="nl-NL" dirty="0"/>
              <a:t>? </a:t>
            </a:r>
            <a:r>
              <a:rPr lang="nl-NL" dirty="0" err="1"/>
              <a:t>Increase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dependence</a:t>
            </a:r>
            <a:r>
              <a:rPr lang="nl-NL" dirty="0"/>
              <a:t> on irrigation water?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No easy (or </a:t>
            </a:r>
            <a:r>
              <a:rPr lang="nl-NL" dirty="0" err="1"/>
              <a:t>cheap</a:t>
            </a:r>
            <a:r>
              <a:rPr lang="nl-NL" dirty="0"/>
              <a:t>) </a:t>
            </a:r>
            <a:r>
              <a:rPr lang="nl-NL" dirty="0" err="1"/>
              <a:t>solutions</a:t>
            </a:r>
            <a:r>
              <a:rPr lang="nl-NL" dirty="0"/>
              <a:t>. Nature </a:t>
            </a:r>
            <a:r>
              <a:rPr lang="nl-NL" dirty="0" err="1"/>
              <a:t>conservation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popular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in or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Peel. </a:t>
            </a:r>
          </a:p>
        </p:txBody>
      </p:sp>
    </p:spTree>
    <p:extLst>
      <p:ext uri="{BB962C8B-B14F-4D97-AF65-F5344CB8AC3E}">
        <p14:creationId xmlns:p14="http://schemas.microsoft.com/office/powerpoint/2010/main" val="3284858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urne centrum: De winkels, openingstijden, koopzondagen, enz">
            <a:extLst>
              <a:ext uri="{FF2B5EF4-FFF2-40B4-BE49-F238E27FC236}">
                <a16:creationId xmlns:a16="http://schemas.microsoft.com/office/drawing/2014/main" id="{A98E2546-7D07-0D3E-A665-1303F387D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Text Placeholder 3">
            <a:extLst>
              <a:ext uri="{FF2B5EF4-FFF2-40B4-BE49-F238E27FC236}">
                <a16:creationId xmlns:a16="http://schemas.microsoft.com/office/drawing/2014/main" id="{4D0E5183-1806-68FB-EE71-3A24A2F0C4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2068" name="Text Placeholder 4">
            <a:extLst>
              <a:ext uri="{FF2B5EF4-FFF2-40B4-BE49-F238E27FC236}">
                <a16:creationId xmlns:a16="http://schemas.microsoft.com/office/drawing/2014/main" id="{4A53A31B-2070-7F03-C747-72063590B4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/>
          <a:lstStyle/>
          <a:p>
            <a:r>
              <a:rPr lang="en-US" dirty="0"/>
              <a:t>Municipality Deurne</a:t>
            </a:r>
          </a:p>
        </p:txBody>
      </p:sp>
    </p:spTree>
    <p:extLst>
      <p:ext uri="{BB962C8B-B14F-4D97-AF65-F5344CB8AC3E}">
        <p14:creationId xmlns:p14="http://schemas.microsoft.com/office/powerpoint/2010/main" val="15188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24ED00-CB6E-7BB2-9ECC-159ADC23F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verven, tekening, schets, buitenshuis&#10;&#10;Door AI gegenereerde inhoud is mogelijk onjuist.">
            <a:extLst>
              <a:ext uri="{FF2B5EF4-FFF2-40B4-BE49-F238E27FC236}">
                <a16:creationId xmlns:a16="http://schemas.microsoft.com/office/drawing/2014/main" id="{043F46AB-97CA-0B74-35E7-EB279627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931" y="494896"/>
            <a:ext cx="3978445" cy="5868207"/>
          </a:xfrm>
          <a:prstGeom prst="rect">
            <a:avLst/>
          </a:prstGeom>
        </p:spPr>
      </p:pic>
      <p:pic>
        <p:nvPicPr>
          <p:cNvPr id="5" name="Afbeelding 4" descr="Afbeelding met klok, buitenshuis, sneeuw, persoon&#10;&#10;Door AI gegenereerde inhoud is mogelijk onjuist.">
            <a:extLst>
              <a:ext uri="{FF2B5EF4-FFF2-40B4-BE49-F238E27FC236}">
                <a16:creationId xmlns:a16="http://schemas.microsoft.com/office/drawing/2014/main" id="{D847B0C6-13E1-3A15-CE0E-6E9D7B7C2E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958" y="494896"/>
            <a:ext cx="4398361" cy="586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persoon, kleding, boom, buitenshuis&#10;&#10;Door AI gegenereerde inhoud is mogelijk onjuist.">
            <a:extLst>
              <a:ext uri="{FF2B5EF4-FFF2-40B4-BE49-F238E27FC236}">
                <a16:creationId xmlns:a16="http://schemas.microsoft.com/office/drawing/2014/main" id="{22495387-9C3B-1BA1-30C6-D05E32C09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45AF5B-9054-07FB-0EA2-F93501D527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10EF7D2-2431-07F7-C240-AF51DA8E0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/>
          <a:lstStyle/>
          <a:p>
            <a:r>
              <a:rPr lang="en-US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7119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ovinciehuis Noord-Brabant - Amstelius">
            <a:extLst>
              <a:ext uri="{FF2B5EF4-FFF2-40B4-BE49-F238E27FC236}">
                <a16:creationId xmlns:a16="http://schemas.microsoft.com/office/drawing/2014/main" id="{A12618B3-FAD5-411F-6F25-B26C418E79DD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1" name="Text Placeholder 3">
            <a:extLst>
              <a:ext uri="{FF2B5EF4-FFF2-40B4-BE49-F238E27FC236}">
                <a16:creationId xmlns:a16="http://schemas.microsoft.com/office/drawing/2014/main" id="{A3EF3FAC-07DA-DC1B-6EDA-36FAFAC3C5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10EF7D2-2431-07F7-C240-AF51DA8E0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02802" y="4550055"/>
            <a:ext cx="4266656" cy="635760"/>
          </a:xfrm>
        </p:spPr>
        <p:txBody>
          <a:bodyPr anchor="ctr">
            <a:normAutofit/>
          </a:bodyPr>
          <a:lstStyle/>
          <a:p>
            <a:r>
              <a:rPr lang="en-US" dirty="0"/>
              <a:t>Province Noord-Brabant</a:t>
            </a:r>
          </a:p>
        </p:txBody>
      </p:sp>
    </p:spTree>
    <p:extLst>
      <p:ext uri="{BB962C8B-B14F-4D97-AF65-F5344CB8AC3E}">
        <p14:creationId xmlns:p14="http://schemas.microsoft.com/office/powerpoint/2010/main" val="21325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gras, buitenshuis, wolk, hemel&#10;&#10;Door AI gegenereerde inhoud is mogelijk onjuist.">
            <a:extLst>
              <a:ext uri="{FF2B5EF4-FFF2-40B4-BE49-F238E27FC236}">
                <a16:creationId xmlns:a16="http://schemas.microsoft.com/office/drawing/2014/main" id="{BDFEE793-AF51-9FD4-53B3-65E2621ACE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DC82DB2-FBE7-CCE7-EC18-AE1BC914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358" y="4437999"/>
            <a:ext cx="6524749" cy="2000679"/>
          </a:xfrm>
          <a:noFill/>
        </p:spPr>
        <p:txBody>
          <a:bodyPr>
            <a:noAutofit/>
          </a:bodyPr>
          <a:lstStyle/>
          <a:p>
            <a:r>
              <a:rPr lang="nl-NL" sz="3600"/>
              <a:t>North-Brabant Network of Nature &amp; Finances</a:t>
            </a:r>
            <a:endParaRPr lang="nl-NL" sz="3600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C3F8F7D1-1BA3-394A-163A-A184CF32E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255" y="6005789"/>
            <a:ext cx="5381698" cy="665175"/>
          </a:xfrm>
        </p:spPr>
        <p:txBody>
          <a:bodyPr/>
          <a:lstStyle/>
          <a:p>
            <a:r>
              <a:rPr lang="nl-NL" dirty="0"/>
              <a:t>	</a:t>
            </a:r>
            <a:r>
              <a:rPr lang="nl-NL" dirty="0" err="1"/>
              <a:t>June</a:t>
            </a:r>
            <a:r>
              <a:rPr lang="nl-NL" dirty="0"/>
              <a:t> 12, 2025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8931CA9-23D7-3CAF-FE56-72604C21876E}"/>
              </a:ext>
            </a:extLst>
          </p:cNvPr>
          <p:cNvSpPr txBox="1"/>
          <p:nvPr/>
        </p:nvSpPr>
        <p:spPr>
          <a:xfrm>
            <a:off x="9471804" y="6005789"/>
            <a:ext cx="234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Picture: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Markdal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near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Breda</a:t>
            </a:r>
          </a:p>
        </p:txBody>
      </p:sp>
    </p:spTree>
    <p:extLst>
      <p:ext uri="{BB962C8B-B14F-4D97-AF65-F5344CB8AC3E}">
        <p14:creationId xmlns:p14="http://schemas.microsoft.com/office/powerpoint/2010/main" val="32713629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904CD7C-CB39-A857-F8FE-9AF04AF5C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 err="1"/>
              <a:t>Formerly</a:t>
            </a:r>
            <a:r>
              <a:rPr lang="nl-NL" sz="1600" dirty="0"/>
              <a:t> </a:t>
            </a:r>
            <a:r>
              <a:rPr lang="nl-NL" sz="1600" dirty="0" err="1"/>
              <a:t>know</a:t>
            </a:r>
            <a:r>
              <a:rPr lang="nl-NL" sz="1600" dirty="0"/>
              <a:t> as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 err="1"/>
              <a:t>Main</a:t>
            </a:r>
            <a:r>
              <a:rPr lang="nl-NL" sz="1600" dirty="0"/>
              <a:t> </a:t>
            </a:r>
            <a:r>
              <a:rPr lang="nl-NL" sz="1600" dirty="0" err="1"/>
              <a:t>Ecological</a:t>
            </a:r>
            <a:r>
              <a:rPr lang="nl-NL" sz="1600" dirty="0"/>
              <a:t> </a:t>
            </a:r>
            <a:r>
              <a:rPr lang="nl-NL" sz="1600" dirty="0" err="1"/>
              <a:t>Structure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i="1" dirty="0"/>
              <a:t>Ecologische Hoofdstructuur EHS</a:t>
            </a:r>
          </a:p>
          <a:p>
            <a:pPr marL="0" indent="0">
              <a:buNone/>
            </a:pPr>
            <a:r>
              <a:rPr lang="nl-NL" sz="1600" dirty="0" err="1"/>
              <a:t>Provincial</a:t>
            </a:r>
            <a:r>
              <a:rPr lang="nl-NL" sz="1600" dirty="0"/>
              <a:t> </a:t>
            </a:r>
            <a:r>
              <a:rPr lang="nl-NL" sz="1600" dirty="0" err="1"/>
              <a:t>task</a:t>
            </a:r>
            <a:r>
              <a:rPr lang="nl-NL" sz="1600" dirty="0"/>
              <a:t> </a:t>
            </a:r>
            <a:r>
              <a:rPr lang="nl-NL" sz="1600" dirty="0" err="1"/>
              <a:t>since</a:t>
            </a:r>
            <a:r>
              <a:rPr lang="nl-NL" sz="1600" dirty="0"/>
              <a:t> 2014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dirty="0" err="1"/>
              <a:t>Notice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u="sng" dirty="0" err="1"/>
              <a:t>orange</a:t>
            </a:r>
            <a:endParaRPr lang="nl-NL" sz="1600" dirty="0"/>
          </a:p>
          <a:p>
            <a:pPr marL="0" indent="0">
              <a:buNone/>
            </a:pPr>
            <a:endParaRPr lang="nl-NL" sz="1600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E8E66EDC-D373-4F22-DCB9-E6130347CCA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0" y="1528549"/>
            <a:ext cx="3614292" cy="521590"/>
          </a:xfrm>
        </p:spPr>
        <p:txBody>
          <a:bodyPr/>
          <a:lstStyle/>
          <a:p>
            <a:r>
              <a:rPr lang="nl-NL" dirty="0"/>
              <a:t>Natuurnetwerk Nederland</a:t>
            </a:r>
          </a:p>
        </p:txBody>
      </p:sp>
      <p:pic>
        <p:nvPicPr>
          <p:cNvPr id="9" name="Afbeelding 8" descr="Afbeelding met tekst, kaart, atlas&#10;&#10;Door AI gegenereerde inhoud is mogelijk onjuist.">
            <a:extLst>
              <a:ext uri="{FF2B5EF4-FFF2-40B4-BE49-F238E27FC236}">
                <a16:creationId xmlns:a16="http://schemas.microsoft.com/office/drawing/2014/main" id="{46B55DB7-2404-3052-5F27-17192B0870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292" y="197331"/>
            <a:ext cx="8600817" cy="66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1648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B411508-FB92-D822-6BDB-2012706E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Natuurnetwerk Brabant (NNN)</a:t>
            </a: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E8E66EDC-D373-4F22-DCB9-E6130347CCA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0" y="1528549"/>
            <a:ext cx="3508494" cy="521590"/>
          </a:xfrm>
        </p:spPr>
        <p:txBody>
          <a:bodyPr/>
          <a:lstStyle/>
          <a:p>
            <a:r>
              <a:rPr lang="nl-NL" dirty="0"/>
              <a:t>Natuurnetwerk Brabant</a:t>
            </a:r>
          </a:p>
        </p:txBody>
      </p:sp>
      <p:pic>
        <p:nvPicPr>
          <p:cNvPr id="8" name="Afbeelding 7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C37574B8-CE6F-AE87-51D3-52B59A0E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ndertitel 3">
            <a:extLst>
              <a:ext uri="{FF2B5EF4-FFF2-40B4-BE49-F238E27FC236}">
                <a16:creationId xmlns:a16="http://schemas.microsoft.com/office/drawing/2014/main" id="{9208755B-89CE-0CE3-D12F-048B995BD375}"/>
              </a:ext>
            </a:extLst>
          </p:cNvPr>
          <p:cNvSpPr txBox="1">
            <a:spLocks/>
          </p:cNvSpPr>
          <p:nvPr/>
        </p:nvSpPr>
        <p:spPr>
          <a:xfrm>
            <a:off x="101600" y="5329451"/>
            <a:ext cx="3614292" cy="521590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630000" tIns="72000" rIns="630000" bIns="144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rgbClr val="64636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Natuurnetwerk Nederland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3BA779A7-D0A8-14BB-AFDD-46C90788824E}"/>
              </a:ext>
            </a:extLst>
          </p:cNvPr>
          <p:cNvSpPr txBox="1">
            <a:spLocks/>
          </p:cNvSpPr>
          <p:nvPr/>
        </p:nvSpPr>
        <p:spPr>
          <a:xfrm>
            <a:off x="0" y="6005014"/>
            <a:ext cx="10851230" cy="852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71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Natuurnetwerk Brabant (NNB)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71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North-Brabant Network of Nature</a:t>
            </a:r>
          </a:p>
        </p:txBody>
      </p:sp>
    </p:spTree>
    <p:extLst>
      <p:ext uri="{BB962C8B-B14F-4D97-AF65-F5344CB8AC3E}">
        <p14:creationId xmlns:p14="http://schemas.microsoft.com/office/powerpoint/2010/main" val="129630798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904CD7C-CB39-A857-F8FE-9AF04AF5C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411508-FB92-D822-6BDB-2012706E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Natuurnetwerk Brabant (NNN)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E8E66EDC-D373-4F22-DCB9-E6130347CCA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0" y="1528549"/>
            <a:ext cx="2054570" cy="521590"/>
          </a:xfrm>
        </p:spPr>
        <p:txBody>
          <a:bodyPr/>
          <a:lstStyle/>
          <a:p>
            <a:r>
              <a:rPr lang="nl-NL" dirty="0"/>
              <a:t>Partners</a:t>
            </a:r>
          </a:p>
        </p:txBody>
      </p:sp>
      <p:pic>
        <p:nvPicPr>
          <p:cNvPr id="6" name="Afbeelding 5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03E7C813-472F-6FA3-7262-15A2F7B88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37" y="0"/>
            <a:ext cx="12376727" cy="6858000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ED40AA21-086A-0AE5-C3E1-14EE826267BE}"/>
              </a:ext>
            </a:extLst>
          </p:cNvPr>
          <p:cNvSpPr txBox="1">
            <a:spLocks/>
          </p:cNvSpPr>
          <p:nvPr/>
        </p:nvSpPr>
        <p:spPr>
          <a:xfrm>
            <a:off x="0" y="6005014"/>
            <a:ext cx="10851230" cy="852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71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Natuurnetwerk Brabant (NNB)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1D71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North-Brabant Network of Nature</a:t>
            </a:r>
          </a:p>
        </p:txBody>
      </p:sp>
      <p:sp>
        <p:nvSpPr>
          <p:cNvPr id="8" name="Ondertitel 3">
            <a:extLst>
              <a:ext uri="{FF2B5EF4-FFF2-40B4-BE49-F238E27FC236}">
                <a16:creationId xmlns:a16="http://schemas.microsoft.com/office/drawing/2014/main" id="{13F2165C-4C8B-3870-3C67-B871D7EE5AE8}"/>
              </a:ext>
            </a:extLst>
          </p:cNvPr>
          <p:cNvSpPr txBox="1">
            <a:spLocks/>
          </p:cNvSpPr>
          <p:nvPr/>
        </p:nvSpPr>
        <p:spPr>
          <a:xfrm>
            <a:off x="101600" y="5329451"/>
            <a:ext cx="3614292" cy="521590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630000" tIns="72000" rIns="630000" bIns="144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rgbClr val="64636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Natuurnetwerk Nederland</a:t>
            </a:r>
          </a:p>
        </p:txBody>
      </p:sp>
    </p:spTree>
    <p:extLst>
      <p:ext uri="{BB962C8B-B14F-4D97-AF65-F5344CB8AC3E}">
        <p14:creationId xmlns:p14="http://schemas.microsoft.com/office/powerpoint/2010/main" val="409611369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904CD7C-CB39-A857-F8FE-9AF04AF5C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i="1" dirty="0"/>
              <a:t>Verwervings- en inrichtingssubsidie </a:t>
            </a:r>
            <a:r>
              <a:rPr lang="nl-NL" dirty="0"/>
              <a:t>&gt; Subsidies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Acquirement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Establishment</a:t>
            </a:r>
            <a:endParaRPr lang="nl-NL" i="1" dirty="0"/>
          </a:p>
          <a:p>
            <a:pPr marL="0" indent="0">
              <a:buNone/>
            </a:pPr>
            <a:r>
              <a:rPr lang="nl-NL" i="1" dirty="0"/>
              <a:t>Beheersubsidie &gt; </a:t>
            </a:r>
            <a:r>
              <a:rPr lang="nl-NL" dirty="0" err="1"/>
              <a:t>Subsidy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Maintenance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Preservation</a:t>
            </a:r>
            <a:endParaRPr lang="nl-NL" dirty="0"/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several</a:t>
            </a:r>
            <a:r>
              <a:rPr lang="nl-NL" dirty="0"/>
              <a:t> </a:t>
            </a:r>
            <a:r>
              <a:rPr lang="nl-NL" dirty="0" err="1"/>
              <a:t>grants</a:t>
            </a:r>
            <a:r>
              <a:rPr lang="nl-NL" dirty="0"/>
              <a:t>, like</a:t>
            </a:r>
            <a:r>
              <a:rPr lang="nl-NL" i="1" dirty="0"/>
              <a:t>: </a:t>
            </a:r>
          </a:p>
          <a:p>
            <a:pPr marL="0" indent="0">
              <a:buNone/>
            </a:pPr>
            <a:r>
              <a:rPr lang="nl-NL" i="1" dirty="0"/>
              <a:t>SPUK, </a:t>
            </a:r>
            <a:r>
              <a:rPr lang="nl-NL" i="1" dirty="0" err="1"/>
              <a:t>Stila</a:t>
            </a:r>
            <a:r>
              <a:rPr lang="nl-NL" i="1" dirty="0"/>
              <a:t>, LPN, no-</a:t>
            </a:r>
            <a:r>
              <a:rPr lang="nl-NL" i="1" dirty="0" err="1"/>
              <a:t>regret</a:t>
            </a:r>
            <a:r>
              <a:rPr lang="nl-NL" i="1" dirty="0"/>
              <a:t> middelen &amp; natuurcompensatiemiddelen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several</a:t>
            </a:r>
            <a:r>
              <a:rPr lang="nl-NL" i="1" dirty="0"/>
              <a:t> European </a:t>
            </a:r>
            <a:r>
              <a:rPr lang="nl-NL" i="1" dirty="0" err="1"/>
              <a:t>grants</a:t>
            </a:r>
            <a:r>
              <a:rPr lang="nl-NL" i="1" dirty="0"/>
              <a:t>.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411508-FB92-D822-6BDB-2012706E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Finances</a:t>
            </a: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E8E66EDC-D373-4F22-DCB9-E6130347CCA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0" y="1528549"/>
            <a:ext cx="2128308" cy="521590"/>
          </a:xfrm>
        </p:spPr>
        <p:txBody>
          <a:bodyPr/>
          <a:lstStyle/>
          <a:p>
            <a:r>
              <a:rPr lang="nl-NL" dirty="0" err="1"/>
              <a:t>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848653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904CD7C-CB39-A857-F8FE-9AF04AF5C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11532412" cy="4417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	Subsidies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Acquirement</a:t>
            </a:r>
            <a:r>
              <a:rPr lang="nl-NL" dirty="0"/>
              <a:t> 					</a:t>
            </a:r>
            <a:r>
              <a:rPr lang="nl-NL" dirty="0" err="1"/>
              <a:t>Subsidy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Maintenance</a:t>
            </a:r>
            <a:br>
              <a:rPr lang="nl-NL" dirty="0"/>
            </a:br>
            <a:r>
              <a:rPr lang="nl-NL" dirty="0"/>
              <a:t>	     </a:t>
            </a:r>
            <a:r>
              <a:rPr lang="nl-NL" dirty="0" err="1"/>
              <a:t>and</a:t>
            </a:r>
            <a:r>
              <a:rPr lang="nl-NL" dirty="0"/>
              <a:t> Establishment					     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Preservation</a:t>
            </a:r>
            <a:endParaRPr lang="nl-NL" i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411508-FB92-D822-6BDB-2012706E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Finances</a:t>
            </a: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E8E66EDC-D373-4F22-DCB9-E6130347CCA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0" y="1528549"/>
            <a:ext cx="1594509" cy="521590"/>
          </a:xfrm>
        </p:spPr>
        <p:txBody>
          <a:bodyPr/>
          <a:lstStyle/>
          <a:p>
            <a:r>
              <a:rPr lang="nl-NL" dirty="0"/>
              <a:t>€€€</a:t>
            </a:r>
          </a:p>
        </p:txBody>
      </p:sp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7CF3C5A7-6B79-79E0-4ECC-213C7676B810}"/>
              </a:ext>
            </a:extLst>
          </p:cNvPr>
          <p:cNvGraphicFramePr/>
          <p:nvPr/>
        </p:nvGraphicFramePr>
        <p:xfrm>
          <a:off x="199818" y="3245824"/>
          <a:ext cx="2789382" cy="2877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4A94E130-16F2-6920-E4AF-23FF3CB0609A}"/>
              </a:ext>
            </a:extLst>
          </p:cNvPr>
          <p:cNvGraphicFramePr/>
          <p:nvPr/>
        </p:nvGraphicFramePr>
        <p:xfrm>
          <a:off x="2471540" y="3245824"/>
          <a:ext cx="3038762" cy="2877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fiek 14">
            <a:extLst>
              <a:ext uri="{FF2B5EF4-FFF2-40B4-BE49-F238E27FC236}">
                <a16:creationId xmlns:a16="http://schemas.microsoft.com/office/drawing/2014/main" id="{54928AD6-EBAA-F0E5-F313-87DC164FDCCC}"/>
              </a:ext>
            </a:extLst>
          </p:cNvPr>
          <p:cNvGraphicFramePr/>
          <p:nvPr/>
        </p:nvGraphicFramePr>
        <p:xfrm>
          <a:off x="7251690" y="3245824"/>
          <a:ext cx="3711874" cy="266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559011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C6C2BF4-9DAE-20A5-B42E-92A4A898F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2269343"/>
            <a:ext cx="11432758" cy="3714014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1 hectare = € 125.000,- in </a:t>
            </a:r>
            <a:r>
              <a:rPr lang="nl-NL" dirty="0" err="1"/>
              <a:t>total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acquire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establish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    </a:t>
            </a:r>
            <a:r>
              <a:rPr lang="nl-NL" dirty="0" err="1"/>
              <a:t>Dynamic</a:t>
            </a:r>
            <a:r>
              <a:rPr lang="nl-NL" dirty="0"/>
              <a:t> </a:t>
            </a:r>
            <a:r>
              <a:rPr lang="nl-NL" dirty="0" err="1"/>
              <a:t>swamp</a:t>
            </a:r>
            <a:r>
              <a:rPr lang="nl-NL" dirty="0"/>
              <a:t>			Diverse </a:t>
            </a:r>
            <a:r>
              <a:rPr lang="nl-NL" dirty="0" err="1"/>
              <a:t>grassland</a:t>
            </a:r>
            <a:r>
              <a:rPr lang="nl-NL" dirty="0"/>
              <a:t>		       Mixed </a:t>
            </a:r>
            <a:r>
              <a:rPr lang="nl-NL" dirty="0" err="1"/>
              <a:t>forest</a:t>
            </a:r>
            <a:br>
              <a:rPr lang="nl-NL" dirty="0"/>
            </a:br>
            <a:r>
              <a:rPr lang="nl-NL" dirty="0"/>
              <a:t>         +/- € 600/ha				    +/- € 330/ha			       +/- € 160/ha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722917-D41E-2295-82B1-7ED65317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Finances</a:t>
            </a: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3B4780B5-47D8-BB4C-3D94-E91D06CCAC1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0" y="1528549"/>
            <a:ext cx="2416849" cy="521590"/>
          </a:xfrm>
        </p:spPr>
        <p:txBody>
          <a:bodyPr/>
          <a:lstStyle/>
          <a:p>
            <a:r>
              <a:rPr lang="nl-NL" dirty="0" err="1"/>
              <a:t>Actual</a:t>
            </a:r>
            <a:r>
              <a:rPr lang="nl-NL" dirty="0"/>
              <a:t> </a:t>
            </a:r>
            <a:r>
              <a:rPr lang="nl-NL" dirty="0" err="1"/>
              <a:t>costs</a:t>
            </a:r>
            <a:endParaRPr lang="nl-NL" dirty="0"/>
          </a:p>
        </p:txBody>
      </p:sp>
      <p:pic>
        <p:nvPicPr>
          <p:cNvPr id="4098" name="Picture 2" descr="N15.02 Dennen-, eiken-, en beukenbos - BIJ12">
            <a:extLst>
              <a:ext uri="{FF2B5EF4-FFF2-40B4-BE49-F238E27FC236}">
                <a16:creationId xmlns:a16="http://schemas.microsoft.com/office/drawing/2014/main" id="{2D9CC2AE-0BFE-F576-6806-425A3730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735" y="4391177"/>
            <a:ext cx="3928532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ruidenrijk grasland - Biodivers">
            <a:extLst>
              <a:ext uri="{FF2B5EF4-FFF2-40B4-BE49-F238E27FC236}">
                <a16:creationId xmlns:a16="http://schemas.microsoft.com/office/drawing/2014/main" id="{71BF152F-8EC5-1272-300F-068C00CD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667" y="4391178"/>
            <a:ext cx="3946068" cy="22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05.04 Dynamisch moeras.indd">
            <a:extLst>
              <a:ext uri="{FF2B5EF4-FFF2-40B4-BE49-F238E27FC236}">
                <a16:creationId xmlns:a16="http://schemas.microsoft.com/office/drawing/2014/main" id="{FA646FAC-EBEF-6583-33B5-0FE661D4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35" y="4391177"/>
            <a:ext cx="3928532" cy="22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98040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ragen stellen - Loyal Partners">
            <a:extLst>
              <a:ext uri="{FF2B5EF4-FFF2-40B4-BE49-F238E27FC236}">
                <a16:creationId xmlns:a16="http://schemas.microsoft.com/office/drawing/2014/main" id="{045466C0-B6BB-735D-E550-7E86CEBF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54244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1" name="Subtitle 3">
            <a:extLst>
              <a:ext uri="{FF2B5EF4-FFF2-40B4-BE49-F238E27FC236}">
                <a16:creationId xmlns:a16="http://schemas.microsoft.com/office/drawing/2014/main" id="{47871584-49DA-25B1-B251-A341685BC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424488"/>
            <a:ext cx="11587053" cy="665175"/>
          </a:xfrm>
          <a:solidFill>
            <a:schemeClr val="accent4"/>
          </a:solidFill>
        </p:spPr>
        <p:txBody>
          <a:bodyPr/>
          <a:lstStyle/>
          <a:p>
            <a:r>
              <a:rPr lang="en-US" dirty="0"/>
              <a:t>Any questions??</a:t>
            </a:r>
          </a:p>
        </p:txBody>
      </p:sp>
    </p:spTree>
    <p:extLst>
      <p:ext uri="{BB962C8B-B14F-4D97-AF65-F5344CB8AC3E}">
        <p14:creationId xmlns:p14="http://schemas.microsoft.com/office/powerpoint/2010/main" val="16180328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24ED00-CB6E-7BB2-9ECC-159ADC23F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 descr="Afbeelding met gras, buitenshuis, hemel, vee&#10;&#10;Door AI gegenereerde inhoud is mogelijk onjuist.">
            <a:extLst>
              <a:ext uri="{FF2B5EF4-FFF2-40B4-BE49-F238E27FC236}">
                <a16:creationId xmlns:a16="http://schemas.microsoft.com/office/drawing/2014/main" id="{C4ADEBF8-E649-8CB4-3892-D63CD13E7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61" y="258418"/>
            <a:ext cx="6440557" cy="3622814"/>
          </a:xfrm>
          <a:prstGeom prst="rect">
            <a:avLst/>
          </a:prstGeom>
        </p:spPr>
      </p:pic>
      <p:pic>
        <p:nvPicPr>
          <p:cNvPr id="6" name="Afbeelding 5" descr="Afbeelding met buitenshuis, gras, vee, koe&#10;&#10;Door AI gegenereerde inhoud is mogelijk onjuist.">
            <a:extLst>
              <a:ext uri="{FF2B5EF4-FFF2-40B4-BE49-F238E27FC236}">
                <a16:creationId xmlns:a16="http://schemas.microsoft.com/office/drawing/2014/main" id="{B712D15E-2B5D-14B3-0B71-6BA74671B7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921" y="2913544"/>
            <a:ext cx="5532513" cy="36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witserland: gids van nationale talen">
            <a:extLst>
              <a:ext uri="{FF2B5EF4-FFF2-40B4-BE49-F238E27FC236}">
                <a16:creationId xmlns:a16="http://schemas.microsoft.com/office/drawing/2014/main" id="{3597E91D-26BF-73B7-60CC-0610EB3F6C1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05" name="Text Placeholder 3">
            <a:extLst>
              <a:ext uri="{FF2B5EF4-FFF2-40B4-BE49-F238E27FC236}">
                <a16:creationId xmlns:a16="http://schemas.microsoft.com/office/drawing/2014/main" id="{D4F8C8A8-D5C6-F628-6CF6-BFCE8E3FC3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10EF7D2-2431-07F7-C240-AF51DA8E0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3890" y="4861341"/>
            <a:ext cx="4266656" cy="635760"/>
          </a:xfrm>
        </p:spPr>
        <p:txBody>
          <a:bodyPr anchor="ctr">
            <a:normAutofit/>
          </a:bodyPr>
          <a:lstStyle/>
          <a:p>
            <a:r>
              <a:rPr lang="en-US" dirty="0" err="1"/>
              <a:t>Naturschutz</a:t>
            </a:r>
            <a:r>
              <a:rPr lang="en-US" dirty="0"/>
              <a:t> Zürich</a:t>
            </a:r>
          </a:p>
        </p:txBody>
      </p:sp>
    </p:spTree>
    <p:extLst>
      <p:ext uri="{BB962C8B-B14F-4D97-AF65-F5344CB8AC3E}">
        <p14:creationId xmlns:p14="http://schemas.microsoft.com/office/powerpoint/2010/main" val="17008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Afbeelding met buitenshuis, hemel, veld, kleding&#10;&#10;Door AI gegenereerde inhoud is mogelijk onjuist.">
            <a:extLst>
              <a:ext uri="{FF2B5EF4-FFF2-40B4-BE49-F238E27FC236}">
                <a16:creationId xmlns:a16="http://schemas.microsoft.com/office/drawing/2014/main" id="{C478ED4E-43E1-C3B2-994B-BDE1A4B858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45AF5B-9054-07FB-0EA2-F93501D527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10EF7D2-2431-07F7-C240-AF51DA8E0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51440" y="4530600"/>
            <a:ext cx="4266656" cy="635760"/>
          </a:xfrm>
        </p:spPr>
        <p:txBody>
          <a:bodyPr/>
          <a:lstStyle/>
          <a:p>
            <a:r>
              <a:rPr lang="en-US" dirty="0"/>
              <a:t>Let’s talk!</a:t>
            </a:r>
          </a:p>
        </p:txBody>
      </p:sp>
    </p:spTree>
    <p:extLst>
      <p:ext uri="{BB962C8B-B14F-4D97-AF65-F5344CB8AC3E}">
        <p14:creationId xmlns:p14="http://schemas.microsoft.com/office/powerpoint/2010/main" val="22038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gras, buitenshuis, vogel, fauna&#10;&#10;Door AI gegenereerde inhoud is mogelijk onjuist.">
            <a:extLst>
              <a:ext uri="{FF2B5EF4-FFF2-40B4-BE49-F238E27FC236}">
                <a16:creationId xmlns:a16="http://schemas.microsoft.com/office/drawing/2014/main" id="{640882AB-C2CE-5981-5EB0-6F678F5D35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13153E-B905-7AB1-D81F-974F92382D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4387907-B16E-0759-7E67-EE3DD95E7CD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36400" y="1873552"/>
            <a:ext cx="3970943" cy="2221792"/>
          </a:xfrm>
        </p:spPr>
        <p:txBody>
          <a:bodyPr/>
          <a:lstStyle/>
          <a:p>
            <a:r>
              <a:rPr lang="nl-NL" sz="3600" dirty="0"/>
              <a:t>Lunch</a:t>
            </a:r>
          </a:p>
          <a:p>
            <a:endParaRPr lang="nl-NL" sz="3600" dirty="0"/>
          </a:p>
          <a:p>
            <a:r>
              <a:rPr lang="nl-NL" sz="3600" dirty="0"/>
              <a:t>12.00 - 13.00  </a:t>
            </a:r>
          </a:p>
        </p:txBody>
      </p:sp>
    </p:spTree>
    <p:extLst>
      <p:ext uri="{BB962C8B-B14F-4D97-AF65-F5344CB8AC3E}">
        <p14:creationId xmlns:p14="http://schemas.microsoft.com/office/powerpoint/2010/main" val="32514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24ED00-CB6E-7BB2-9ECC-159ADC23F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5" descr="Afbeelding met landschap, buitenshuis, natuur, Bergketen&#10;&#10;Door AI gegenereerde inhoud is mogelijk onjuist.">
            <a:extLst>
              <a:ext uri="{FF2B5EF4-FFF2-40B4-BE49-F238E27FC236}">
                <a16:creationId xmlns:a16="http://schemas.microsoft.com/office/drawing/2014/main" id="{B19E19FC-F97D-DB01-0D26-77480CA94D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483" y="288858"/>
            <a:ext cx="5478439" cy="4001656"/>
          </a:xfrm>
          <a:prstGeom prst="rect">
            <a:avLst/>
          </a:prstGeom>
        </p:spPr>
      </p:pic>
      <p:pic>
        <p:nvPicPr>
          <p:cNvPr id="5" name="Afbeelding 4" descr="Afbeelding met buitenshuis, natuur, landschap, boom&#10;&#10;Door AI gegenereerde inhoud is mogelijk onjuist.">
            <a:extLst>
              <a:ext uri="{FF2B5EF4-FFF2-40B4-BE49-F238E27FC236}">
                <a16:creationId xmlns:a16="http://schemas.microsoft.com/office/drawing/2014/main" id="{418E5188-466E-EF20-BF37-DE62A2CF70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487" y="2189930"/>
            <a:ext cx="5838949" cy="437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360048-84D6-D7D5-F084-818C723C22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10">
            <a:extLst>
              <a:ext uri="{FF2B5EF4-FFF2-40B4-BE49-F238E27FC236}">
                <a16:creationId xmlns:a16="http://schemas.microsoft.com/office/drawing/2014/main" id="{F3C3E705-9D75-B90E-70D1-063EEC9645D6}"/>
              </a:ext>
            </a:extLst>
          </p:cNvPr>
          <p:cNvSpPr txBox="1">
            <a:spLocks/>
          </p:cNvSpPr>
          <p:nvPr/>
        </p:nvSpPr>
        <p:spPr>
          <a:xfrm>
            <a:off x="3791743" y="0"/>
            <a:ext cx="8103461" cy="6858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nl-NL" sz="1600" b="1" dirty="0">
                <a:solidFill>
                  <a:schemeClr val="tx2"/>
                </a:solidFill>
              </a:rPr>
              <a:t>9.00 </a:t>
            </a:r>
            <a:r>
              <a:rPr lang="nl-NL" sz="1600" b="1" dirty="0" err="1">
                <a:solidFill>
                  <a:schemeClr val="tx2"/>
                </a:solidFill>
              </a:rPr>
              <a:t>Welcome</a:t>
            </a:r>
            <a:endParaRPr lang="nl-NL" sz="1600" b="1" dirty="0">
              <a:solidFill>
                <a:schemeClr val="tx2"/>
              </a:solidFill>
            </a:endParaRPr>
          </a:p>
          <a:p>
            <a:pPr marL="1096963" lvl="3" indent="-285750" fontAlgn="ctr">
              <a:buClr>
                <a:schemeClr val="bg1"/>
              </a:buClr>
            </a:pPr>
            <a:r>
              <a:rPr lang="nl-NL" b="1" dirty="0">
                <a:solidFill>
                  <a:schemeClr val="tx2"/>
                </a:solidFill>
              </a:rPr>
              <a:t>Staatsbosbeheer</a:t>
            </a:r>
            <a:r>
              <a:rPr lang="nl-NL" sz="1400" b="1" dirty="0">
                <a:solidFill>
                  <a:schemeClr val="tx2"/>
                </a:solidFill>
              </a:rPr>
              <a:t> - N</a:t>
            </a:r>
            <a:r>
              <a:rPr lang="nl-NL" sz="1400" dirty="0">
                <a:solidFill>
                  <a:schemeClr val="tx2"/>
                </a:solidFill>
              </a:rPr>
              <a:t>ature </a:t>
            </a:r>
            <a:r>
              <a:rPr lang="nl-NL" sz="1400" dirty="0" err="1">
                <a:solidFill>
                  <a:schemeClr val="tx2"/>
                </a:solidFill>
              </a:rPr>
              <a:t>conservation</a:t>
            </a:r>
            <a:r>
              <a:rPr lang="nl-NL" sz="1400" dirty="0">
                <a:solidFill>
                  <a:schemeClr val="tx2"/>
                </a:solidFill>
              </a:rPr>
              <a:t> in the Netherlands</a:t>
            </a:r>
            <a:endParaRPr lang="nl-NL" dirty="0">
              <a:solidFill>
                <a:schemeClr val="tx2"/>
              </a:solidFill>
            </a:endParaRPr>
          </a:p>
          <a:p>
            <a:pPr marL="1096963" lvl="3" indent="-285750" fontAlgn="ctr">
              <a:buClr>
                <a:schemeClr val="bg1"/>
              </a:buClr>
            </a:pPr>
            <a:r>
              <a:rPr lang="en-US" b="1" dirty="0">
                <a:solidFill>
                  <a:schemeClr val="tx2"/>
                </a:solidFill>
              </a:rPr>
              <a:t>Water Board Aa en Maas</a:t>
            </a:r>
            <a:r>
              <a:rPr lang="nl-NL" b="1" dirty="0">
                <a:solidFill>
                  <a:schemeClr val="tx2"/>
                </a:solidFill>
              </a:rPr>
              <a:t> - </a:t>
            </a:r>
            <a:r>
              <a:rPr lang="en-US" sz="1400" dirty="0">
                <a:solidFill>
                  <a:schemeClr val="tx2"/>
                </a:solidFill>
              </a:rPr>
              <a:t>Water management in the area</a:t>
            </a:r>
            <a:endParaRPr lang="nl-NL" sz="1400" dirty="0">
              <a:solidFill>
                <a:schemeClr val="tx2"/>
              </a:solidFill>
            </a:endParaRPr>
          </a:p>
          <a:p>
            <a:pPr marL="1096963" lvl="3" indent="-285750" fontAlgn="ctr">
              <a:buClr>
                <a:schemeClr val="bg1"/>
              </a:buClr>
            </a:pPr>
            <a:r>
              <a:rPr lang="en-US" b="1" dirty="0">
                <a:solidFill>
                  <a:schemeClr val="tx2"/>
                </a:solidFill>
              </a:rPr>
              <a:t>Municipality Deurne</a:t>
            </a:r>
            <a:r>
              <a:rPr lang="nl-NL" b="1" dirty="0">
                <a:solidFill>
                  <a:schemeClr val="tx2"/>
                </a:solidFill>
              </a:rPr>
              <a:t> - </a:t>
            </a:r>
            <a:r>
              <a:rPr lang="en-US" sz="1400" dirty="0">
                <a:solidFill>
                  <a:schemeClr val="tx2"/>
                </a:solidFill>
              </a:rPr>
              <a:t>The diversity of assignments in the region</a:t>
            </a:r>
            <a:endParaRPr lang="nl-NL" sz="1600" b="1" dirty="0">
              <a:solidFill>
                <a:schemeClr val="tx2"/>
              </a:solidFill>
            </a:endParaRPr>
          </a:p>
          <a:p>
            <a:pPr marL="0" indent="0" fontAlgn="ctr"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nl-NL" sz="1600" b="1" dirty="0">
                <a:solidFill>
                  <a:schemeClr val="tx2"/>
                </a:solidFill>
              </a:rPr>
              <a:t>11.00 Break</a:t>
            </a:r>
          </a:p>
          <a:p>
            <a:pPr marL="1096963" lvl="3" indent="-285750" fontAlgn="ctr">
              <a:buClr>
                <a:schemeClr val="bg1"/>
              </a:buClr>
            </a:pPr>
            <a:r>
              <a:rPr lang="en-US" b="1" dirty="0">
                <a:solidFill>
                  <a:schemeClr val="tx2"/>
                </a:solidFill>
              </a:rPr>
              <a:t>Province Noord-Brabant</a:t>
            </a:r>
            <a:br>
              <a:rPr lang="nl-NL" b="1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Funding and planning of nature conservation in the province of Brabant</a:t>
            </a:r>
            <a:endParaRPr lang="nl-NL" sz="1400" dirty="0">
              <a:solidFill>
                <a:schemeClr val="tx2"/>
              </a:solidFill>
            </a:endParaRPr>
          </a:p>
          <a:p>
            <a:pPr marL="1096963" lvl="3" indent="-285750" fontAlgn="ctr">
              <a:buClr>
                <a:schemeClr val="bg1"/>
              </a:buClr>
            </a:pPr>
            <a:r>
              <a:rPr lang="de-DE" b="1" dirty="0">
                <a:solidFill>
                  <a:schemeClr val="tx2"/>
                </a:solidFill>
              </a:rPr>
              <a:t>Amt für Landschaft und Natur</a:t>
            </a:r>
            <a:r>
              <a:rPr lang="de-DE" b="1" dirty="0">
                <a:solidFill>
                  <a:schemeClr val="bg1"/>
                </a:solidFill>
              </a:rPr>
              <a:t>, Kanton Zürich</a:t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de-DE" sz="1400" dirty="0" err="1">
                <a:solidFill>
                  <a:schemeClr val="tx2"/>
                </a:solidFill>
              </a:rPr>
              <a:t>Introduction</a:t>
            </a:r>
            <a:endParaRPr lang="nl-NL" sz="1400" dirty="0">
              <a:solidFill>
                <a:schemeClr val="tx2"/>
              </a:solidFill>
            </a:endParaRPr>
          </a:p>
          <a:p>
            <a:pPr marL="1096963" lvl="3" indent="-285750" fontAlgn="ctr">
              <a:buClr>
                <a:schemeClr val="bg1"/>
              </a:buClr>
            </a:pPr>
            <a:r>
              <a:rPr lang="en-US" b="1" dirty="0">
                <a:solidFill>
                  <a:schemeClr val="tx2"/>
                </a:solidFill>
              </a:rPr>
              <a:t>Discussion with Hagar </a:t>
            </a:r>
            <a:r>
              <a:rPr lang="en-US" b="1" dirty="0" err="1">
                <a:solidFill>
                  <a:schemeClr val="tx2"/>
                </a:solidFill>
              </a:rPr>
              <a:t>Royackers</a:t>
            </a:r>
            <a:r>
              <a:rPr lang="en-US" b="1" dirty="0">
                <a:solidFill>
                  <a:schemeClr val="tx2"/>
                </a:solidFill>
              </a:rPr>
              <a:t> and Freek Rebel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How to improve nature with all other tasks in the region?</a:t>
            </a:r>
            <a:endParaRPr lang="nl-NL" sz="1400" dirty="0">
              <a:solidFill>
                <a:schemeClr val="tx2"/>
              </a:solidFill>
            </a:endParaRPr>
          </a:p>
          <a:p>
            <a:pPr marL="0" indent="0" fontAlgn="ctr"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tx2"/>
                </a:solidFill>
              </a:rPr>
              <a:t>12.00 Lunch</a:t>
            </a:r>
          </a:p>
          <a:p>
            <a:pPr marL="0" indent="0" fontAlgn="ctr"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tx2"/>
                </a:solidFill>
              </a:rPr>
              <a:t>13.00 Field visit</a:t>
            </a:r>
            <a:endParaRPr lang="nl-NL" sz="1600" dirty="0">
              <a:solidFill>
                <a:schemeClr val="tx2"/>
              </a:solidFill>
            </a:endParaRPr>
          </a:p>
          <a:p>
            <a:pPr marL="1096963" lvl="3" indent="-285750" fontAlgn="ctr">
              <a:buClr>
                <a:schemeClr val="bg1"/>
              </a:buClr>
            </a:pPr>
            <a:r>
              <a:rPr lang="en-US" b="1" dirty="0" err="1">
                <a:solidFill>
                  <a:schemeClr val="tx2"/>
                </a:solidFill>
              </a:rPr>
              <a:t>Leegveld</a:t>
            </a:r>
            <a:r>
              <a:rPr lang="en-US" b="1" dirty="0">
                <a:solidFill>
                  <a:schemeClr val="tx2"/>
                </a:solidFill>
              </a:rPr>
              <a:t>      </a:t>
            </a:r>
            <a:r>
              <a:rPr lang="en-US" dirty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      </a:t>
            </a:r>
            <a:r>
              <a:rPr lang="en-US" sz="1400" dirty="0">
                <a:solidFill>
                  <a:schemeClr val="tx2"/>
                </a:solidFill>
              </a:rPr>
              <a:t>How an agricultural area is turned into nature with room for recreation</a:t>
            </a:r>
            <a:endParaRPr lang="nl-NL" sz="1400" dirty="0">
              <a:solidFill>
                <a:schemeClr val="tx2"/>
              </a:solidFill>
            </a:endParaRPr>
          </a:p>
          <a:p>
            <a:pPr marL="1096963" lvl="3" indent="-285750" fontAlgn="ctr">
              <a:buClr>
                <a:schemeClr val="bg1"/>
              </a:buClr>
            </a:pPr>
            <a:r>
              <a:rPr lang="en-US" sz="1600" b="1" dirty="0">
                <a:solidFill>
                  <a:schemeClr val="tx2"/>
                </a:solidFill>
              </a:rPr>
              <a:t>Break and transport</a:t>
            </a:r>
            <a:endParaRPr lang="nl-NL" sz="1600" dirty="0">
              <a:solidFill>
                <a:schemeClr val="tx2"/>
              </a:solidFill>
            </a:endParaRPr>
          </a:p>
          <a:p>
            <a:pPr marL="1096963" lvl="3" indent="-285750" fontAlgn="ctr">
              <a:buClr>
                <a:schemeClr val="bg1"/>
              </a:buClr>
            </a:pPr>
            <a:r>
              <a:rPr lang="en-US" b="1" dirty="0">
                <a:solidFill>
                  <a:schemeClr val="tx2"/>
                </a:solidFill>
              </a:rPr>
              <a:t>Demonstration zone                                                                                                                   </a:t>
            </a:r>
            <a:r>
              <a:rPr lang="en-US" sz="1400" dirty="0">
                <a:solidFill>
                  <a:schemeClr val="tx2"/>
                </a:solidFill>
              </a:rPr>
              <a:t>The restauration of rare raised bogs</a:t>
            </a:r>
            <a:endParaRPr lang="nl-NL" sz="1400" dirty="0">
              <a:solidFill>
                <a:schemeClr val="tx2"/>
              </a:solidFill>
            </a:endParaRPr>
          </a:p>
          <a:p>
            <a:pPr marL="0" indent="0" fontAlgn="ctr"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tx2"/>
                </a:solidFill>
              </a:rPr>
              <a:t>16.00 End</a:t>
            </a:r>
            <a:endParaRPr lang="nl-NL" sz="1600" dirty="0">
              <a:solidFill>
                <a:schemeClr val="tx2"/>
              </a:solidFill>
            </a:endParaRP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F8DBD4BE-4058-AA06-9729-03E4EA2FCD7D}"/>
              </a:ext>
            </a:extLst>
          </p:cNvPr>
          <p:cNvSpPr txBox="1">
            <a:spLocks/>
          </p:cNvSpPr>
          <p:nvPr/>
        </p:nvSpPr>
        <p:spPr>
          <a:xfrm>
            <a:off x="949124" y="644401"/>
            <a:ext cx="2348553" cy="785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8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24159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12" descr="Afbeelding met buitenshuis, kleding, persoon, plant&#10;&#10;Door AI gegenereerde inhoud is mogelijk onjuist.">
            <a:extLst>
              <a:ext uri="{FF2B5EF4-FFF2-40B4-BE49-F238E27FC236}">
                <a16:creationId xmlns:a16="http://schemas.microsoft.com/office/drawing/2014/main" id="{779FD2C3-3916-1980-3875-30443A985D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DD52930-3044-8396-E41B-6614B45C27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644400"/>
            <a:ext cx="636400" cy="635760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F5E907B-DAFA-C907-E366-1043BD0E3A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1712" y="4073400"/>
            <a:ext cx="4266656" cy="635760"/>
          </a:xfrm>
        </p:spPr>
        <p:txBody>
          <a:bodyPr/>
          <a:lstStyle/>
          <a:p>
            <a:r>
              <a:rPr lang="en-US" dirty="0"/>
              <a:t>English, Dutch, German…</a:t>
            </a:r>
          </a:p>
        </p:txBody>
      </p:sp>
    </p:spTree>
    <p:extLst>
      <p:ext uri="{BB962C8B-B14F-4D97-AF65-F5344CB8AC3E}">
        <p14:creationId xmlns:p14="http://schemas.microsoft.com/office/powerpoint/2010/main" val="17347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C9B1365-40BB-D8CA-F1A3-3CB5D1F76E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F50CA9-ECB4-A6FB-F527-B53FDE7032C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76615" y="644400"/>
            <a:ext cx="5744086" cy="847165"/>
          </a:xfrm>
        </p:spPr>
        <p:txBody>
          <a:bodyPr/>
          <a:lstStyle/>
          <a:p>
            <a:r>
              <a:rPr lang="nl-NL" sz="3800" dirty="0" err="1"/>
              <a:t>Logistics</a:t>
            </a:r>
            <a:endParaRPr lang="nl-NL" sz="38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FBA6D40-5241-7862-C5C5-91A9F7BA48BC}"/>
              </a:ext>
            </a:extLst>
          </p:cNvPr>
          <p:cNvSpPr txBox="1"/>
          <p:nvPr/>
        </p:nvSpPr>
        <p:spPr>
          <a:xfrm>
            <a:off x="1322962" y="1605064"/>
            <a:ext cx="94747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hosts</a:t>
            </a:r>
            <a:r>
              <a:rPr lang="nl-NL" dirty="0"/>
              <a:t>:		Mathilde Klaasse			Martijn van der Linden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Photo </a:t>
            </a:r>
            <a:r>
              <a:rPr lang="nl-NL" dirty="0" err="1"/>
              <a:t>and</a:t>
            </a:r>
            <a:r>
              <a:rPr lang="nl-NL" dirty="0"/>
              <a:t> video </a:t>
            </a:r>
            <a:r>
              <a:rPr lang="nl-NL" dirty="0" err="1"/>
              <a:t>recordings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the </a:t>
            </a:r>
            <a:r>
              <a:rPr lang="nl-NL" dirty="0" err="1"/>
              <a:t>day</a:t>
            </a:r>
            <a:r>
              <a:rPr lang="nl-NL" dirty="0"/>
              <a:t> (in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language</a:t>
            </a:r>
            <a:r>
              <a:rPr lang="nl-NL" dirty="0"/>
              <a:t>)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Website: </a:t>
            </a:r>
            <a:r>
              <a:rPr lang="nl-NL" dirty="0">
                <a:hlinkClick r:id="rId3"/>
              </a:rPr>
              <a:t>https://www.staatsbosbeheer.nl/naturschutzswitzerland</a:t>
            </a:r>
            <a:r>
              <a:rPr lang="nl-NL" dirty="0"/>
              <a:t> (</a:t>
            </a:r>
            <a:r>
              <a:rPr lang="nl-NL" dirty="0" err="1"/>
              <a:t>until</a:t>
            </a:r>
            <a:r>
              <a:rPr lang="nl-NL" dirty="0"/>
              <a:t> 31/12)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Questions</a:t>
            </a:r>
            <a:r>
              <a:rPr lang="nl-NL" dirty="0"/>
              <a:t>? </a:t>
            </a:r>
            <a:r>
              <a:rPr lang="nl-NL" dirty="0" err="1"/>
              <a:t>Ask</a:t>
            </a:r>
            <a:r>
              <a:rPr lang="nl-NL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IT IS HOT – </a:t>
            </a:r>
            <a:r>
              <a:rPr lang="nl-NL" dirty="0" err="1"/>
              <a:t>sunscreen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waterbottles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149331-8F6A-ECE1-FF85-EB2CE6DDB1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404" y="2155284"/>
            <a:ext cx="2416817" cy="22388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1A9586D-E567-C798-1A00-BBB2E871DF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835" y="2150783"/>
            <a:ext cx="2196499" cy="224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0F7C6E0-7B0F-E167-1386-30214BA393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97A360-F4E7-748B-8EA0-D2C1937FF36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nl-NL" dirty="0" err="1"/>
              <a:t>Comparison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19EF1B-1E12-BBFE-EC27-1F44021CD34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nl-NL" dirty="0"/>
              <a:t>			</a:t>
            </a:r>
            <a:r>
              <a:rPr lang="nl-NL" u="sng" dirty="0"/>
              <a:t>Switzerland</a:t>
            </a:r>
            <a:r>
              <a:rPr lang="nl-NL" dirty="0"/>
              <a:t>			</a:t>
            </a:r>
            <a:r>
              <a:rPr lang="nl-NL" u="sng" dirty="0"/>
              <a:t>Netherlands</a:t>
            </a:r>
          </a:p>
          <a:p>
            <a:r>
              <a:rPr lang="nl-NL" dirty="0" err="1"/>
              <a:t>Acreage</a:t>
            </a:r>
            <a:r>
              <a:rPr lang="nl-NL" dirty="0"/>
              <a:t>			41,2 km2			41,5 km2</a:t>
            </a:r>
          </a:p>
          <a:p>
            <a:r>
              <a:rPr lang="nl-NL" dirty="0" err="1"/>
              <a:t>Inhabitants</a:t>
            </a:r>
            <a:r>
              <a:rPr lang="nl-NL" dirty="0"/>
              <a:t>		8,9 </a:t>
            </a:r>
            <a:r>
              <a:rPr lang="nl-NL" dirty="0" err="1"/>
              <a:t>million</a:t>
            </a:r>
            <a:r>
              <a:rPr lang="nl-NL" dirty="0"/>
              <a:t>			17,8 </a:t>
            </a:r>
            <a:r>
              <a:rPr lang="nl-NL" dirty="0" err="1"/>
              <a:t>million</a:t>
            </a:r>
            <a:endParaRPr lang="nl-NL" dirty="0"/>
          </a:p>
          <a:p>
            <a:r>
              <a:rPr lang="nl-NL" dirty="0" err="1"/>
              <a:t>Population</a:t>
            </a:r>
            <a:r>
              <a:rPr lang="nl-NL" dirty="0"/>
              <a:t> </a:t>
            </a:r>
            <a:r>
              <a:rPr lang="nl-NL" dirty="0" err="1"/>
              <a:t>density</a:t>
            </a:r>
            <a:r>
              <a:rPr lang="nl-NL" dirty="0"/>
              <a:t>	215/km2				533/km2</a:t>
            </a:r>
          </a:p>
          <a:p>
            <a:r>
              <a:rPr lang="nl-NL" dirty="0"/>
              <a:t>% nature		31%				15%</a:t>
            </a:r>
          </a:p>
          <a:p>
            <a:r>
              <a:rPr lang="nl-NL" dirty="0"/>
              <a:t>% </a:t>
            </a:r>
            <a:r>
              <a:rPr lang="nl-NL" dirty="0" err="1"/>
              <a:t>protected</a:t>
            </a:r>
            <a:r>
              <a:rPr lang="nl-NL" dirty="0"/>
              <a:t>		24%				26%</a:t>
            </a:r>
          </a:p>
          <a:p>
            <a:r>
              <a:rPr lang="nl-NL" dirty="0"/>
              <a:t>% </a:t>
            </a:r>
            <a:r>
              <a:rPr lang="nl-NL" dirty="0" err="1"/>
              <a:t>agricultural</a:t>
            </a:r>
            <a:r>
              <a:rPr lang="nl-NL" dirty="0"/>
              <a:t>		19%				45%</a:t>
            </a:r>
          </a:p>
          <a:p>
            <a:r>
              <a:rPr lang="nl-NL" dirty="0"/>
              <a:t>Public </a:t>
            </a:r>
            <a:r>
              <a:rPr lang="nl-NL" dirty="0" err="1"/>
              <a:t>roads</a:t>
            </a:r>
            <a:r>
              <a:rPr lang="nl-NL" dirty="0"/>
              <a:t>		84.000 km			142.000 km (25% is </a:t>
            </a:r>
            <a:r>
              <a:rPr lang="nl-NL" dirty="0" err="1"/>
              <a:t>cycling</a:t>
            </a:r>
            <a:r>
              <a:rPr lang="nl-NL" dirty="0"/>
              <a:t>)</a:t>
            </a:r>
          </a:p>
          <a:p>
            <a:r>
              <a:rPr lang="nl-NL" dirty="0" err="1"/>
              <a:t>Highest</a:t>
            </a:r>
            <a:r>
              <a:rPr lang="nl-NL" dirty="0"/>
              <a:t> peak		4634 m (</a:t>
            </a:r>
            <a:r>
              <a:rPr lang="nl-NL" dirty="0" err="1"/>
              <a:t>Dufourspitze</a:t>
            </a:r>
            <a:r>
              <a:rPr lang="nl-NL" dirty="0"/>
              <a:t>)		322,4 m (Vaalserberg)</a:t>
            </a:r>
          </a:p>
        </p:txBody>
      </p:sp>
    </p:spTree>
    <p:extLst>
      <p:ext uri="{BB962C8B-B14F-4D97-AF65-F5344CB8AC3E}">
        <p14:creationId xmlns:p14="http://schemas.microsoft.com/office/powerpoint/2010/main" val="17352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aatsbosbeheer 2024">
  <a:themeElements>
    <a:clrScheme name="Staatsbosbeheer2024">
      <a:dk1>
        <a:srgbClr val="144833"/>
      </a:dk1>
      <a:lt1>
        <a:srgbClr val="144833"/>
      </a:lt1>
      <a:dk2>
        <a:srgbClr val="FFFFFF"/>
      </a:dk2>
      <a:lt2>
        <a:srgbClr val="F7F4F0"/>
      </a:lt2>
      <a:accent1>
        <a:srgbClr val="144833"/>
      </a:accent1>
      <a:accent2>
        <a:srgbClr val="92D400"/>
      </a:accent2>
      <a:accent3>
        <a:srgbClr val="F7F4F0"/>
      </a:accent3>
      <a:accent4>
        <a:srgbClr val="FFE100"/>
      </a:accent4>
      <a:accent5>
        <a:srgbClr val="C6B8A8"/>
      </a:accent5>
      <a:accent6>
        <a:srgbClr val="C3C100"/>
      </a:accent6>
      <a:hlink>
        <a:srgbClr val="144833"/>
      </a:hlink>
      <a:folHlink>
        <a:srgbClr val="14483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.Voldoende">
  <a:themeElements>
    <a:clrScheme name="Custom 2">
      <a:dk1>
        <a:sysClr val="windowText" lastClr="000000"/>
      </a:dk1>
      <a:lt1>
        <a:sysClr val="window" lastClr="FFFFFF"/>
      </a:lt1>
      <a:dk2>
        <a:srgbClr val="009EDE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ngepast 9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.Voldoende" id="{F830BBB3-1DD7-4E85-8393-926695F5B10E}" vid="{EE2BC840-BA1F-4638-BE99-326AAA0370A9}"/>
    </a:ext>
  </a:extLst>
</a:theme>
</file>

<file path=ppt/theme/theme3.xml><?xml version="1.0" encoding="utf-8"?>
<a:theme xmlns:a="http://schemas.openxmlformats.org/drawingml/2006/main" name="Thema3">
  <a:themeElements>
    <a:clrScheme name="PNB 2">
      <a:dk1>
        <a:srgbClr val="000000"/>
      </a:dk1>
      <a:lt1>
        <a:srgbClr val="FFFFFF"/>
      </a:lt1>
      <a:dk2>
        <a:srgbClr val="224171"/>
      </a:dk2>
      <a:lt2>
        <a:srgbClr val="E7E6E6"/>
      </a:lt2>
      <a:accent1>
        <a:srgbClr val="9D2346"/>
      </a:accent1>
      <a:accent2>
        <a:srgbClr val="603F90"/>
      </a:accent2>
      <a:accent3>
        <a:srgbClr val="006E79"/>
      </a:accent3>
      <a:accent4>
        <a:srgbClr val="1D7149"/>
      </a:accent4>
      <a:accent5>
        <a:srgbClr val="1D78AF"/>
      </a:accent5>
      <a:accent6>
        <a:srgbClr val="DD0000"/>
      </a:accent6>
      <a:hlink>
        <a:srgbClr val="DD0000"/>
      </a:hlink>
      <a:folHlink>
        <a:srgbClr val="9C22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a3" id="{B9E8FAD5-FE51-BD4F-91F6-E3A3D91B6DA6}" vid="{32489E60-844D-A64C-A134-600C51B90563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7bb6b4-4121-4410-94a1-7a7bc57fdc17">
      <Terms xmlns="http://schemas.microsoft.com/office/infopath/2007/PartnerControls"/>
    </lcf76f155ced4ddcb4097134ff3c332f>
    <TaxCatchAll xmlns="f61133f0-49c8-4690-a47f-bee8f9bf2d7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64F296BEE840AE89499361BC1019" ma:contentTypeVersion="15" ma:contentTypeDescription="Een nieuw document maken." ma:contentTypeScope="" ma:versionID="f0874972935b894d844559e1e511ac87">
  <xsd:schema xmlns:xsd="http://www.w3.org/2001/XMLSchema" xmlns:xs="http://www.w3.org/2001/XMLSchema" xmlns:p="http://schemas.microsoft.com/office/2006/metadata/properties" xmlns:ns2="dd7bb6b4-4121-4410-94a1-7a7bc57fdc17" xmlns:ns3="3af8e4b0-fa69-4365-bc42-3661007ebab8" xmlns:ns4="f61133f0-49c8-4690-a47f-bee8f9bf2d71" targetNamespace="http://schemas.microsoft.com/office/2006/metadata/properties" ma:root="true" ma:fieldsID="24d9ee5fdcb52612010247d528d44353" ns2:_="" ns3:_="" ns4:_="">
    <xsd:import namespace="dd7bb6b4-4121-4410-94a1-7a7bc57fdc17"/>
    <xsd:import namespace="3af8e4b0-fa69-4365-bc42-3661007ebab8"/>
    <xsd:import namespace="f61133f0-49c8-4690-a47f-bee8f9bf2d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bb6b4-4121-4410-94a1-7a7bc57fdc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2183cd5b-9aff-4a4c-b4e4-ee3736858d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8e4b0-fa69-4365-bc42-3661007ebab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133f0-49c8-4690-a47f-bee8f9bf2d7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73d6ea2-cdfc-4def-a693-30737075d163}" ma:internalName="TaxCatchAll" ma:showField="CatchAllData" ma:web="f61133f0-49c8-4690-a47f-bee8f9bf2d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14A5FE-B793-4605-A6B3-915A97225806}">
  <ds:schemaRefs>
    <ds:schemaRef ds:uri="http://schemas.microsoft.com/office/2006/metadata/properties"/>
    <ds:schemaRef ds:uri="http://schemas.microsoft.com/office/infopath/2007/PartnerControls"/>
    <ds:schemaRef ds:uri="dd7bb6b4-4121-4410-94a1-7a7bc57fdc17"/>
    <ds:schemaRef ds:uri="f61133f0-49c8-4690-a47f-bee8f9bf2d71"/>
  </ds:schemaRefs>
</ds:datastoreItem>
</file>

<file path=customXml/itemProps2.xml><?xml version="1.0" encoding="utf-8"?>
<ds:datastoreItem xmlns:ds="http://schemas.openxmlformats.org/officeDocument/2006/customXml" ds:itemID="{77B3D241-1ADF-4677-B7BD-0A60D8E913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276AA6-5360-4437-B73F-E9D21546C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7bb6b4-4121-4410-94a1-7a7bc57fdc17"/>
    <ds:schemaRef ds:uri="3af8e4b0-fa69-4365-bc42-3661007ebab8"/>
    <ds:schemaRef ds:uri="f61133f0-49c8-4690-a47f-bee8f9bf2d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1139</Words>
  <Application>Microsoft Office PowerPoint</Application>
  <PresentationFormat>Breedbeeld</PresentationFormat>
  <Paragraphs>208</Paragraphs>
  <Slides>42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42</vt:i4>
      </vt:variant>
    </vt:vector>
  </HeadingPairs>
  <TitlesOfParts>
    <vt:vector size="50" baseType="lpstr">
      <vt:lpstr>Aptos</vt:lpstr>
      <vt:lpstr>Arial</vt:lpstr>
      <vt:lpstr>Calibri</vt:lpstr>
      <vt:lpstr>Courier New</vt:lpstr>
      <vt:lpstr>Wingdings</vt:lpstr>
      <vt:lpstr>Staatsbosbeheer 2024</vt:lpstr>
      <vt:lpstr>2.Voldoende</vt:lpstr>
      <vt:lpstr>Thema3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An introduction to the watersystem around the Peel  Geert Dekker (gdekker@aaenmaas.nl) </vt:lpstr>
      <vt:lpstr>Introduction </vt:lpstr>
      <vt:lpstr>Elevation map</vt:lpstr>
      <vt:lpstr>The problem: how to limit groundwaterfluctuation?</vt:lpstr>
      <vt:lpstr>Around the Peel</vt:lpstr>
      <vt:lpstr>Right on the edge between nature, agriculture and urban</vt:lpstr>
      <vt:lpstr>In the future</vt:lpstr>
      <vt:lpstr>PowerPoint-presentatie</vt:lpstr>
      <vt:lpstr>PowerPoint-presentatie</vt:lpstr>
      <vt:lpstr>PowerPoint-presentatie</vt:lpstr>
      <vt:lpstr>North-Brabant Network of Nature &amp; Finances</vt:lpstr>
      <vt:lpstr>PowerPoint-presentatie</vt:lpstr>
      <vt:lpstr>Natuurnetwerk Brabant (NNN)</vt:lpstr>
      <vt:lpstr>Natuurnetwerk Brabant (NNN)</vt:lpstr>
      <vt:lpstr>Finances</vt:lpstr>
      <vt:lpstr>Finances</vt:lpstr>
      <vt:lpstr>Finances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Brenda Busstra</dc:creator>
  <cp:lastModifiedBy>Walter, Eveline</cp:lastModifiedBy>
  <cp:revision>67</cp:revision>
  <dcterms:created xsi:type="dcterms:W3CDTF">2024-04-25T13:48:13Z</dcterms:created>
  <dcterms:modified xsi:type="dcterms:W3CDTF">2025-08-01T09:44:32Z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0x010100224664F296BEE840AE89499361BC1019</vt:lpwstr>
  </property>
</Properties>
</file>