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9"/>
  </p:notesMasterIdLst>
  <p:sldIdLst>
    <p:sldId id="256" r:id="rId5"/>
    <p:sldId id="258" r:id="rId6"/>
    <p:sldId id="260" r:id="rId7"/>
    <p:sldId id="291" r:id="rId8"/>
    <p:sldId id="286" r:id="rId9"/>
    <p:sldId id="297" r:id="rId10"/>
    <p:sldId id="293" r:id="rId11"/>
    <p:sldId id="294" r:id="rId12"/>
    <p:sldId id="289" r:id="rId13"/>
    <p:sldId id="296" r:id="rId14"/>
    <p:sldId id="292" r:id="rId15"/>
    <p:sldId id="295" r:id="rId16"/>
    <p:sldId id="287" r:id="rId17"/>
    <p:sldId id="288" r:id="rId18"/>
  </p:sldIdLst>
  <p:sldSz cx="12192000" cy="6858000"/>
  <p:notesSz cx="6805613" cy="99441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1E0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ED3953C-C64F-A00D-4883-ABCC8F377DF8}" v="39" dt="2026-05-06T12:32:26.417"/>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laak, Marieke van de" userId="9336bcdb-f174-4390-bce7-ccd80a85257d" providerId="ADAL" clId="{337C2592-E970-4301-804F-A97432035042}"/>
    <pc:docChg chg="custSel modSld sldOrd">
      <pc:chgData name="Blaak, Marieke van de" userId="9336bcdb-f174-4390-bce7-ccd80a85257d" providerId="ADAL" clId="{337C2592-E970-4301-804F-A97432035042}" dt="2026-03-06T09:01:08.382" v="1547" actId="6549"/>
      <pc:docMkLst>
        <pc:docMk/>
      </pc:docMkLst>
      <pc:sldChg chg="modSp mod">
        <pc:chgData name="Blaak, Marieke van de" userId="9336bcdb-f174-4390-bce7-ccd80a85257d" providerId="ADAL" clId="{337C2592-E970-4301-804F-A97432035042}" dt="2026-02-12T10:56:43.468" v="9" actId="6549"/>
        <pc:sldMkLst>
          <pc:docMk/>
          <pc:sldMk cId="1554684151" sldId="256"/>
        </pc:sldMkLst>
        <pc:spChg chg="mod">
          <ac:chgData name="Blaak, Marieke van de" userId="9336bcdb-f174-4390-bce7-ccd80a85257d" providerId="ADAL" clId="{337C2592-E970-4301-804F-A97432035042}" dt="2026-02-12T10:56:43.468" v="9" actId="6549"/>
          <ac:spMkLst>
            <pc:docMk/>
            <pc:sldMk cId="1554684151" sldId="256"/>
            <ac:spMk id="2" creationId="{604C41AD-B301-9A60-8422-AEB693511613}"/>
          </ac:spMkLst>
        </pc:spChg>
      </pc:sldChg>
      <pc:sldChg chg="modSp mod">
        <pc:chgData name="Blaak, Marieke van de" userId="9336bcdb-f174-4390-bce7-ccd80a85257d" providerId="ADAL" clId="{337C2592-E970-4301-804F-A97432035042}" dt="2026-02-12T10:57:18.491" v="73" actId="6549"/>
        <pc:sldMkLst>
          <pc:docMk/>
          <pc:sldMk cId="4126939645" sldId="258"/>
        </pc:sldMkLst>
        <pc:spChg chg="mod">
          <ac:chgData name="Blaak, Marieke van de" userId="9336bcdb-f174-4390-bce7-ccd80a85257d" providerId="ADAL" clId="{337C2592-E970-4301-804F-A97432035042}" dt="2026-02-12T10:57:18.491" v="73" actId="6549"/>
          <ac:spMkLst>
            <pc:docMk/>
            <pc:sldMk cId="4126939645" sldId="258"/>
            <ac:spMk id="3" creationId="{2E57BE75-3FB7-07C6-4BD9-8FE7181EB199}"/>
          </ac:spMkLst>
        </pc:spChg>
      </pc:sldChg>
      <pc:sldChg chg="modSp mod ord">
        <pc:chgData name="Blaak, Marieke van de" userId="9336bcdb-f174-4390-bce7-ccd80a85257d" providerId="ADAL" clId="{337C2592-E970-4301-804F-A97432035042}" dt="2026-02-20T08:54:53.205" v="1017" actId="6549"/>
        <pc:sldMkLst>
          <pc:docMk/>
          <pc:sldMk cId="311739921" sldId="286"/>
        </pc:sldMkLst>
        <pc:spChg chg="mod">
          <ac:chgData name="Blaak, Marieke van de" userId="9336bcdb-f174-4390-bce7-ccd80a85257d" providerId="ADAL" clId="{337C2592-E970-4301-804F-A97432035042}" dt="2026-02-20T08:54:53.205" v="1017" actId="6549"/>
          <ac:spMkLst>
            <pc:docMk/>
            <pc:sldMk cId="311739921" sldId="286"/>
            <ac:spMk id="3" creationId="{AA2FBC15-4947-DCEC-3350-A4630E322E7F}"/>
          </ac:spMkLst>
        </pc:spChg>
      </pc:sldChg>
      <pc:sldChg chg="modSp mod">
        <pc:chgData name="Blaak, Marieke van de" userId="9336bcdb-f174-4390-bce7-ccd80a85257d" providerId="ADAL" clId="{337C2592-E970-4301-804F-A97432035042}" dt="2026-02-12T12:31:05.155" v="876" actId="6549"/>
        <pc:sldMkLst>
          <pc:docMk/>
          <pc:sldMk cId="2014520845" sldId="288"/>
        </pc:sldMkLst>
        <pc:spChg chg="mod">
          <ac:chgData name="Blaak, Marieke van de" userId="9336bcdb-f174-4390-bce7-ccd80a85257d" providerId="ADAL" clId="{337C2592-E970-4301-804F-A97432035042}" dt="2026-02-12T12:31:05.155" v="876" actId="6549"/>
          <ac:spMkLst>
            <pc:docMk/>
            <pc:sldMk cId="2014520845" sldId="288"/>
            <ac:spMk id="3" creationId="{AA2FBC15-4947-DCEC-3350-A4630E322E7F}"/>
          </ac:spMkLst>
        </pc:spChg>
      </pc:sldChg>
      <pc:sldChg chg="modSp mod ord">
        <pc:chgData name="Blaak, Marieke van de" userId="9336bcdb-f174-4390-bce7-ccd80a85257d" providerId="ADAL" clId="{337C2592-E970-4301-804F-A97432035042}" dt="2026-02-20T08:58:11.717" v="1158" actId="20577"/>
        <pc:sldMkLst>
          <pc:docMk/>
          <pc:sldMk cId="3051161973" sldId="289"/>
        </pc:sldMkLst>
        <pc:spChg chg="mod">
          <ac:chgData name="Blaak, Marieke van de" userId="9336bcdb-f174-4390-bce7-ccd80a85257d" providerId="ADAL" clId="{337C2592-E970-4301-804F-A97432035042}" dt="2026-02-12T11:06:20.722" v="294" actId="20577"/>
          <ac:spMkLst>
            <pc:docMk/>
            <pc:sldMk cId="3051161973" sldId="289"/>
            <ac:spMk id="2" creationId="{871ED2E9-EDD5-B6B7-94E5-22A7D3DB2CD3}"/>
          </ac:spMkLst>
        </pc:spChg>
        <pc:graphicFrameChg chg="mod modGraphic">
          <ac:chgData name="Blaak, Marieke van de" userId="9336bcdb-f174-4390-bce7-ccd80a85257d" providerId="ADAL" clId="{337C2592-E970-4301-804F-A97432035042}" dt="2026-02-20T08:58:11.717" v="1158" actId="20577"/>
          <ac:graphicFrameMkLst>
            <pc:docMk/>
            <pc:sldMk cId="3051161973" sldId="289"/>
            <ac:graphicFrameMk id="15" creationId="{0A1616AD-C764-95FA-F4AB-4FD4F45018D9}"/>
          </ac:graphicFrameMkLst>
        </pc:graphicFrameChg>
      </pc:sldChg>
      <pc:sldChg chg="modSp mod">
        <pc:chgData name="Blaak, Marieke van de" userId="9336bcdb-f174-4390-bce7-ccd80a85257d" providerId="ADAL" clId="{337C2592-E970-4301-804F-A97432035042}" dt="2026-03-06T08:57:03.981" v="1325" actId="20577"/>
        <pc:sldMkLst>
          <pc:docMk/>
          <pc:sldMk cId="2470276439" sldId="292"/>
        </pc:sldMkLst>
        <pc:spChg chg="mod">
          <ac:chgData name="Blaak, Marieke van de" userId="9336bcdb-f174-4390-bce7-ccd80a85257d" providerId="ADAL" clId="{337C2592-E970-4301-804F-A97432035042}" dt="2026-03-06T08:57:03.981" v="1325" actId="20577"/>
          <ac:spMkLst>
            <pc:docMk/>
            <pc:sldMk cId="2470276439" sldId="292"/>
            <ac:spMk id="10" creationId="{BA2E9F5B-1E83-1196-94CF-1569B1974C83}"/>
          </ac:spMkLst>
        </pc:spChg>
      </pc:sldChg>
      <pc:sldChg chg="modSp mod">
        <pc:chgData name="Blaak, Marieke van de" userId="9336bcdb-f174-4390-bce7-ccd80a85257d" providerId="ADAL" clId="{337C2592-E970-4301-804F-A97432035042}" dt="2026-03-06T08:51:35.836" v="1248" actId="20577"/>
        <pc:sldMkLst>
          <pc:docMk/>
          <pc:sldMk cId="340060226" sldId="293"/>
        </pc:sldMkLst>
        <pc:spChg chg="mod">
          <ac:chgData name="Blaak, Marieke van de" userId="9336bcdb-f174-4390-bce7-ccd80a85257d" providerId="ADAL" clId="{337C2592-E970-4301-804F-A97432035042}" dt="2026-02-12T11:00:44.207" v="100" actId="20577"/>
          <ac:spMkLst>
            <pc:docMk/>
            <pc:sldMk cId="340060226" sldId="293"/>
            <ac:spMk id="2" creationId="{871ED2E9-EDD5-B6B7-94E5-22A7D3DB2CD3}"/>
          </ac:spMkLst>
        </pc:spChg>
        <pc:graphicFrameChg chg="mod modGraphic">
          <ac:chgData name="Blaak, Marieke van de" userId="9336bcdb-f174-4390-bce7-ccd80a85257d" providerId="ADAL" clId="{337C2592-E970-4301-804F-A97432035042}" dt="2026-03-06T08:51:35.836" v="1248" actId="20577"/>
          <ac:graphicFrameMkLst>
            <pc:docMk/>
            <pc:sldMk cId="340060226" sldId="293"/>
            <ac:graphicFrameMk id="15" creationId="{0A1616AD-C764-95FA-F4AB-4FD4F45018D9}"/>
          </ac:graphicFrameMkLst>
        </pc:graphicFrameChg>
      </pc:sldChg>
      <pc:sldChg chg="modSp mod">
        <pc:chgData name="Blaak, Marieke van de" userId="9336bcdb-f174-4390-bce7-ccd80a85257d" providerId="ADAL" clId="{337C2592-E970-4301-804F-A97432035042}" dt="2026-02-20T08:57:44.355" v="1151" actId="14100"/>
        <pc:sldMkLst>
          <pc:docMk/>
          <pc:sldMk cId="2207672363" sldId="294"/>
        </pc:sldMkLst>
        <pc:spChg chg="mod">
          <ac:chgData name="Blaak, Marieke van de" userId="9336bcdb-f174-4390-bce7-ccd80a85257d" providerId="ADAL" clId="{337C2592-E970-4301-804F-A97432035042}" dt="2026-02-12T11:01:49.931" v="118" actId="20577"/>
          <ac:spMkLst>
            <pc:docMk/>
            <pc:sldMk cId="2207672363" sldId="294"/>
            <ac:spMk id="2" creationId="{871ED2E9-EDD5-B6B7-94E5-22A7D3DB2CD3}"/>
          </ac:spMkLst>
        </pc:spChg>
        <pc:graphicFrameChg chg="mod modGraphic">
          <ac:chgData name="Blaak, Marieke van de" userId="9336bcdb-f174-4390-bce7-ccd80a85257d" providerId="ADAL" clId="{337C2592-E970-4301-804F-A97432035042}" dt="2026-02-20T08:57:44.355" v="1151" actId="14100"/>
          <ac:graphicFrameMkLst>
            <pc:docMk/>
            <pc:sldMk cId="2207672363" sldId="294"/>
            <ac:graphicFrameMk id="15" creationId="{0A1616AD-C764-95FA-F4AB-4FD4F45018D9}"/>
          </ac:graphicFrameMkLst>
        </pc:graphicFrameChg>
      </pc:sldChg>
      <pc:sldChg chg="modSp mod">
        <pc:chgData name="Blaak, Marieke van de" userId="9336bcdb-f174-4390-bce7-ccd80a85257d" providerId="ADAL" clId="{337C2592-E970-4301-804F-A97432035042}" dt="2026-03-06T09:01:08.382" v="1547" actId="6549"/>
        <pc:sldMkLst>
          <pc:docMk/>
          <pc:sldMk cId="3521878525" sldId="295"/>
        </pc:sldMkLst>
        <pc:spChg chg="mod">
          <ac:chgData name="Blaak, Marieke van de" userId="9336bcdb-f174-4390-bce7-ccd80a85257d" providerId="ADAL" clId="{337C2592-E970-4301-804F-A97432035042}" dt="2026-03-06T09:01:08.382" v="1547" actId="6549"/>
          <ac:spMkLst>
            <pc:docMk/>
            <pc:sldMk cId="3521878525" sldId="295"/>
            <ac:spMk id="10" creationId="{BA2E9F5B-1E83-1196-94CF-1569B1974C83}"/>
          </ac:spMkLst>
        </pc:spChg>
      </pc:sldChg>
      <pc:sldChg chg="modSp mod ord">
        <pc:chgData name="Blaak, Marieke van de" userId="9336bcdb-f174-4390-bce7-ccd80a85257d" providerId="ADAL" clId="{337C2592-E970-4301-804F-A97432035042}" dt="2026-02-12T11:08:18.718" v="498" actId="6549"/>
        <pc:sldMkLst>
          <pc:docMk/>
          <pc:sldMk cId="2340376871" sldId="296"/>
        </pc:sldMkLst>
        <pc:spChg chg="mod">
          <ac:chgData name="Blaak, Marieke van de" userId="9336bcdb-f174-4390-bce7-ccd80a85257d" providerId="ADAL" clId="{337C2592-E970-4301-804F-A97432035042}" dt="2026-02-12T11:06:25.861" v="306" actId="20577"/>
          <ac:spMkLst>
            <pc:docMk/>
            <pc:sldMk cId="2340376871" sldId="296"/>
            <ac:spMk id="2" creationId="{871ED2E9-EDD5-B6B7-94E5-22A7D3DB2CD3}"/>
          </ac:spMkLst>
        </pc:spChg>
        <pc:graphicFrameChg chg="modGraphic">
          <ac:chgData name="Blaak, Marieke van de" userId="9336bcdb-f174-4390-bce7-ccd80a85257d" providerId="ADAL" clId="{337C2592-E970-4301-804F-A97432035042}" dt="2026-02-12T11:08:18.718" v="498" actId="6549"/>
          <ac:graphicFrameMkLst>
            <pc:docMk/>
            <pc:sldMk cId="2340376871" sldId="296"/>
            <ac:graphicFrameMk id="15" creationId="{0A1616AD-C764-95FA-F4AB-4FD4F45018D9}"/>
          </ac:graphicFrameMkLst>
        </pc:graphicFrameChg>
      </pc:sldChg>
    </pc:docChg>
  </pc:docChgLst>
  <pc:docChgLst>
    <pc:chgData name="Blaak, Marieke van de" userId="S::m.blaak@staatsbosbeheer.nl::9336bcdb-f174-4390-bce7-ccd80a85257d" providerId="AD" clId="Web-{8ED3953C-C64F-A00D-4883-ABCC8F377DF8}"/>
    <pc:docChg chg="modSld">
      <pc:chgData name="Blaak, Marieke van de" userId="S::m.blaak@staatsbosbeheer.nl::9336bcdb-f174-4390-bce7-ccd80a85257d" providerId="AD" clId="Web-{8ED3953C-C64F-A00D-4883-ABCC8F377DF8}" dt="2026-05-06T12:32:26.417" v="38" actId="20577"/>
      <pc:docMkLst>
        <pc:docMk/>
      </pc:docMkLst>
      <pc:sldChg chg="modSp">
        <pc:chgData name="Blaak, Marieke van de" userId="S::m.blaak@staatsbosbeheer.nl::9336bcdb-f174-4390-bce7-ccd80a85257d" providerId="AD" clId="Web-{8ED3953C-C64F-A00D-4883-ABCC8F377DF8}" dt="2026-05-06T12:32:26.417" v="38" actId="20577"/>
        <pc:sldMkLst>
          <pc:docMk/>
          <pc:sldMk cId="2014520845" sldId="288"/>
        </pc:sldMkLst>
        <pc:spChg chg="mod">
          <ac:chgData name="Blaak, Marieke van de" userId="S::m.blaak@staatsbosbeheer.nl::9336bcdb-f174-4390-bce7-ccd80a85257d" providerId="AD" clId="Web-{8ED3953C-C64F-A00D-4883-ABCC8F377DF8}" dt="2026-05-06T12:32:26.417" v="38" actId="20577"/>
          <ac:spMkLst>
            <pc:docMk/>
            <pc:sldMk cId="2014520845" sldId="288"/>
            <ac:spMk id="3" creationId="{AA2FBC15-4947-DCEC-3350-A4630E322E7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9099" cy="498932"/>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54939" y="0"/>
            <a:ext cx="2949099" cy="498932"/>
          </a:xfrm>
          <a:prstGeom prst="rect">
            <a:avLst/>
          </a:prstGeom>
        </p:spPr>
        <p:txBody>
          <a:bodyPr vert="horz" lIns="91440" tIns="45720" rIns="91440" bIns="45720" rtlCol="0"/>
          <a:lstStyle>
            <a:lvl1pPr algn="r">
              <a:defRPr sz="1200"/>
            </a:lvl1pPr>
          </a:lstStyle>
          <a:p>
            <a:fld id="{07D34488-134F-4D97-A9B0-F4BCFD16255B}" type="datetimeFigureOut">
              <a:rPr lang="nl-NL" smtClean="0"/>
              <a:t>6-5-2026</a:t>
            </a:fld>
            <a:endParaRPr lang="nl-NL"/>
          </a:p>
        </p:txBody>
      </p:sp>
      <p:sp>
        <p:nvSpPr>
          <p:cNvPr id="4" name="Tijdelijke aanduiding voor dia-afbeelding 3"/>
          <p:cNvSpPr>
            <a:spLocks noGrp="1" noRot="1" noChangeAspect="1"/>
          </p:cNvSpPr>
          <p:nvPr>
            <p:ph type="sldImg" idx="2"/>
          </p:nvPr>
        </p:nvSpPr>
        <p:spPr>
          <a:xfrm>
            <a:off x="420688" y="1243013"/>
            <a:ext cx="5964237" cy="3355975"/>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0562" y="4785598"/>
            <a:ext cx="5444490" cy="3915489"/>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445170"/>
            <a:ext cx="2949099" cy="498931"/>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54939" y="9445170"/>
            <a:ext cx="2949099" cy="498931"/>
          </a:xfrm>
          <a:prstGeom prst="rect">
            <a:avLst/>
          </a:prstGeom>
        </p:spPr>
        <p:txBody>
          <a:bodyPr vert="horz" lIns="91440" tIns="45720" rIns="91440" bIns="45720" rtlCol="0" anchor="b"/>
          <a:lstStyle>
            <a:lvl1pPr algn="r">
              <a:defRPr sz="1200"/>
            </a:lvl1pPr>
          </a:lstStyle>
          <a:p>
            <a:fld id="{EF2D3218-5BD9-4E50-A98F-42F0B9E0F23C}" type="slidenum">
              <a:rPr lang="nl-NL" smtClean="0"/>
              <a:t>‹#›</a:t>
            </a:fld>
            <a:endParaRPr lang="nl-NL"/>
          </a:p>
        </p:txBody>
      </p:sp>
    </p:spTree>
    <p:extLst>
      <p:ext uri="{BB962C8B-B14F-4D97-AF65-F5344CB8AC3E}">
        <p14:creationId xmlns:p14="http://schemas.microsoft.com/office/powerpoint/2010/main" val="6420615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20000"/>
              </a:lnSpc>
            </a:pPr>
            <a:r>
              <a:rPr lang="nl-NL"/>
              <a:t>Aanleiding</a:t>
            </a:r>
          </a:p>
          <a:p>
            <a:pPr>
              <a:lnSpc>
                <a:spcPct val="120000"/>
              </a:lnSpc>
            </a:pPr>
            <a:r>
              <a:rPr lang="nl-NL"/>
              <a:t>Rol recreatieschap – gemeente</a:t>
            </a:r>
          </a:p>
          <a:p>
            <a:pPr>
              <a:lnSpc>
                <a:spcPct val="120000"/>
              </a:lnSpc>
            </a:pPr>
            <a:r>
              <a:rPr lang="nl-NL"/>
              <a:t>Aanpak verkenning</a:t>
            </a:r>
          </a:p>
          <a:p>
            <a:pPr>
              <a:lnSpc>
                <a:spcPct val="120000"/>
              </a:lnSpc>
            </a:pPr>
            <a:r>
              <a:rPr lang="nl-NL"/>
              <a:t>Uitkomsten analyse en participatie</a:t>
            </a:r>
          </a:p>
          <a:p>
            <a:pPr>
              <a:lnSpc>
                <a:spcPct val="120000"/>
              </a:lnSpc>
            </a:pPr>
            <a:r>
              <a:rPr lang="nl-NL"/>
              <a:t>Visie </a:t>
            </a:r>
            <a:r>
              <a:rPr lang="nl-NL" err="1"/>
              <a:t>Bleiswijkse</a:t>
            </a:r>
            <a:r>
              <a:rPr lang="nl-NL"/>
              <a:t> Zoom</a:t>
            </a:r>
          </a:p>
          <a:p>
            <a:pPr>
              <a:lnSpc>
                <a:spcPct val="120000"/>
              </a:lnSpc>
            </a:pPr>
            <a:r>
              <a:rPr lang="nl-NL"/>
              <a:t>De Weide </a:t>
            </a:r>
          </a:p>
          <a:p>
            <a:pPr>
              <a:lnSpc>
                <a:spcPct val="120000"/>
              </a:lnSpc>
            </a:pPr>
            <a:r>
              <a:rPr lang="nl-NL"/>
              <a:t>Mogelijkheden voor inrichting en uitgifte</a:t>
            </a:r>
          </a:p>
          <a:p>
            <a:pPr>
              <a:lnSpc>
                <a:spcPct val="120000"/>
              </a:lnSpc>
            </a:pPr>
            <a:r>
              <a:rPr lang="nl-NL"/>
              <a:t>Vervolgstappen</a:t>
            </a:r>
          </a:p>
          <a:p>
            <a:endParaRPr lang="nl-NL"/>
          </a:p>
        </p:txBody>
      </p:sp>
      <p:sp>
        <p:nvSpPr>
          <p:cNvPr id="4" name="Tijdelijke aanduiding voor dianummer 3"/>
          <p:cNvSpPr>
            <a:spLocks noGrp="1"/>
          </p:cNvSpPr>
          <p:nvPr>
            <p:ph type="sldNum" sz="quarter" idx="5"/>
          </p:nvPr>
        </p:nvSpPr>
        <p:spPr/>
        <p:txBody>
          <a:bodyPr/>
          <a:lstStyle/>
          <a:p>
            <a:fld id="{EF2D3218-5BD9-4E50-A98F-42F0B9E0F23C}" type="slidenum">
              <a:rPr lang="nl-NL" smtClean="0"/>
              <a:t>1</a:t>
            </a:fld>
            <a:endParaRPr lang="nl-NL"/>
          </a:p>
        </p:txBody>
      </p:sp>
    </p:spTree>
    <p:extLst>
      <p:ext uri="{BB962C8B-B14F-4D97-AF65-F5344CB8AC3E}">
        <p14:creationId xmlns:p14="http://schemas.microsoft.com/office/powerpoint/2010/main" val="3587826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2800"/>
              <a:t>Doel vanavond:</a:t>
            </a:r>
          </a:p>
          <a:p>
            <a:pPr lvl="1"/>
            <a:r>
              <a:rPr lang="nl-NL"/>
              <a:t>Informeren </a:t>
            </a:r>
          </a:p>
          <a:p>
            <a:pPr lvl="1"/>
            <a:r>
              <a:rPr lang="nl-NL"/>
              <a:t>Ophalen input zodat wij het met het Recreatieschap kunnen bespreken</a:t>
            </a:r>
          </a:p>
          <a:p>
            <a:endParaRPr lang="nl-NL"/>
          </a:p>
        </p:txBody>
      </p:sp>
      <p:sp>
        <p:nvSpPr>
          <p:cNvPr id="4" name="Tijdelijke aanduiding voor dianummer 3"/>
          <p:cNvSpPr>
            <a:spLocks noGrp="1"/>
          </p:cNvSpPr>
          <p:nvPr>
            <p:ph type="sldNum" sz="quarter" idx="5"/>
          </p:nvPr>
        </p:nvSpPr>
        <p:spPr/>
        <p:txBody>
          <a:bodyPr/>
          <a:lstStyle/>
          <a:p>
            <a:fld id="{EF2D3218-5BD9-4E50-A98F-42F0B9E0F23C}" type="slidenum">
              <a:rPr lang="nl-NL" smtClean="0"/>
              <a:t>2</a:t>
            </a:fld>
            <a:endParaRPr lang="nl-NL"/>
          </a:p>
        </p:txBody>
      </p:sp>
    </p:spTree>
    <p:extLst>
      <p:ext uri="{BB962C8B-B14F-4D97-AF65-F5344CB8AC3E}">
        <p14:creationId xmlns:p14="http://schemas.microsoft.com/office/powerpoint/2010/main" val="22604330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Gemeente: verkeerskundigen, gebiedsmanager Theo </a:t>
            </a:r>
            <a:r>
              <a:rPr lang="nl-NL" err="1"/>
              <a:t>Blijleve</a:t>
            </a:r>
            <a:endParaRPr lang="nl-NL"/>
          </a:p>
        </p:txBody>
      </p:sp>
      <p:sp>
        <p:nvSpPr>
          <p:cNvPr id="4" name="Tijdelijke aanduiding voor dianummer 3"/>
          <p:cNvSpPr>
            <a:spLocks noGrp="1"/>
          </p:cNvSpPr>
          <p:nvPr>
            <p:ph type="sldNum" sz="quarter" idx="5"/>
          </p:nvPr>
        </p:nvSpPr>
        <p:spPr/>
        <p:txBody>
          <a:bodyPr/>
          <a:lstStyle/>
          <a:p>
            <a:fld id="{EF2D3218-5BD9-4E50-A98F-42F0B9E0F23C}" type="slidenum">
              <a:rPr lang="nl-NL" smtClean="0"/>
              <a:t>3</a:t>
            </a:fld>
            <a:endParaRPr lang="nl-NL"/>
          </a:p>
        </p:txBody>
      </p:sp>
    </p:spTree>
    <p:extLst>
      <p:ext uri="{BB962C8B-B14F-4D97-AF65-F5344CB8AC3E}">
        <p14:creationId xmlns:p14="http://schemas.microsoft.com/office/powerpoint/2010/main" val="17652204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97F393-445C-75B6-B364-C26F831C0E09}"/>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6E090186-74C6-609A-1927-0634C896F8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606737F9-C422-F51C-B9A9-2ED2F3A75DDE}"/>
              </a:ext>
            </a:extLst>
          </p:cNvPr>
          <p:cNvSpPr>
            <a:spLocks noGrp="1"/>
          </p:cNvSpPr>
          <p:nvPr>
            <p:ph type="dt" sz="half" idx="10"/>
          </p:nvPr>
        </p:nvSpPr>
        <p:spPr/>
        <p:txBody>
          <a:bodyPr/>
          <a:lstStyle/>
          <a:p>
            <a:fld id="{B1F5D14D-7FD3-8C43-B4A5-2B5D4ECF6B8F}" type="datetimeFigureOut">
              <a:rPr lang="nl-NL" smtClean="0"/>
              <a:t>6-5-2026</a:t>
            </a:fld>
            <a:endParaRPr lang="nl-NL"/>
          </a:p>
        </p:txBody>
      </p:sp>
      <p:sp>
        <p:nvSpPr>
          <p:cNvPr id="5" name="Tijdelijke aanduiding voor voettekst 4">
            <a:extLst>
              <a:ext uri="{FF2B5EF4-FFF2-40B4-BE49-F238E27FC236}">
                <a16:creationId xmlns:a16="http://schemas.microsoft.com/office/drawing/2014/main" id="{6B01424C-9833-CAA3-3338-F05928ECCB0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0CF21827-9352-C62C-A657-06B1099C419B}"/>
              </a:ext>
            </a:extLst>
          </p:cNvPr>
          <p:cNvSpPr>
            <a:spLocks noGrp="1"/>
          </p:cNvSpPr>
          <p:nvPr>
            <p:ph type="sldNum" sz="quarter" idx="12"/>
          </p:nvPr>
        </p:nvSpPr>
        <p:spPr/>
        <p:txBody>
          <a:bodyPr/>
          <a:lstStyle/>
          <a:p>
            <a:fld id="{13726255-4B9A-414E-A878-ECA64D44DB2E}" type="slidenum">
              <a:rPr lang="nl-NL" smtClean="0"/>
              <a:t>‹#›</a:t>
            </a:fld>
            <a:endParaRPr lang="nl-NL"/>
          </a:p>
        </p:txBody>
      </p:sp>
    </p:spTree>
    <p:extLst>
      <p:ext uri="{BB962C8B-B14F-4D97-AF65-F5344CB8AC3E}">
        <p14:creationId xmlns:p14="http://schemas.microsoft.com/office/powerpoint/2010/main" val="5566046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6C7AB4-BEA2-6B24-8103-CC9045B4DB96}"/>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6D6B3223-E7B2-9F3B-B1DC-E03640C56A98}"/>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0362F77-91D1-8BD8-A55F-9A15B06E0E96}"/>
              </a:ext>
            </a:extLst>
          </p:cNvPr>
          <p:cNvSpPr>
            <a:spLocks noGrp="1"/>
          </p:cNvSpPr>
          <p:nvPr>
            <p:ph type="dt" sz="half" idx="10"/>
          </p:nvPr>
        </p:nvSpPr>
        <p:spPr/>
        <p:txBody>
          <a:bodyPr/>
          <a:lstStyle/>
          <a:p>
            <a:fld id="{B1F5D14D-7FD3-8C43-B4A5-2B5D4ECF6B8F}" type="datetimeFigureOut">
              <a:rPr lang="nl-NL" smtClean="0"/>
              <a:t>6-5-2026</a:t>
            </a:fld>
            <a:endParaRPr lang="nl-NL"/>
          </a:p>
        </p:txBody>
      </p:sp>
      <p:sp>
        <p:nvSpPr>
          <p:cNvPr id="5" name="Tijdelijke aanduiding voor voettekst 4">
            <a:extLst>
              <a:ext uri="{FF2B5EF4-FFF2-40B4-BE49-F238E27FC236}">
                <a16:creationId xmlns:a16="http://schemas.microsoft.com/office/drawing/2014/main" id="{DBD37343-C0BB-3156-058C-703F7157126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0F791E0-F651-F2F7-233A-85A87EB1410A}"/>
              </a:ext>
            </a:extLst>
          </p:cNvPr>
          <p:cNvSpPr>
            <a:spLocks noGrp="1"/>
          </p:cNvSpPr>
          <p:nvPr>
            <p:ph type="sldNum" sz="quarter" idx="12"/>
          </p:nvPr>
        </p:nvSpPr>
        <p:spPr/>
        <p:txBody>
          <a:bodyPr/>
          <a:lstStyle/>
          <a:p>
            <a:fld id="{13726255-4B9A-414E-A878-ECA64D44DB2E}" type="slidenum">
              <a:rPr lang="nl-NL" smtClean="0"/>
              <a:t>‹#›</a:t>
            </a:fld>
            <a:endParaRPr lang="nl-NL"/>
          </a:p>
        </p:txBody>
      </p:sp>
    </p:spTree>
    <p:extLst>
      <p:ext uri="{BB962C8B-B14F-4D97-AF65-F5344CB8AC3E}">
        <p14:creationId xmlns:p14="http://schemas.microsoft.com/office/powerpoint/2010/main" val="19087777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46F11FEA-F8A1-3E64-D199-58FA2B5D558E}"/>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8D210460-1C4F-FD68-0A54-553E0CAE7440}"/>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A7D189C-BD9D-3019-DD89-913BD8BCC5FD}"/>
              </a:ext>
            </a:extLst>
          </p:cNvPr>
          <p:cNvSpPr>
            <a:spLocks noGrp="1"/>
          </p:cNvSpPr>
          <p:nvPr>
            <p:ph type="dt" sz="half" idx="10"/>
          </p:nvPr>
        </p:nvSpPr>
        <p:spPr/>
        <p:txBody>
          <a:bodyPr/>
          <a:lstStyle/>
          <a:p>
            <a:fld id="{B1F5D14D-7FD3-8C43-B4A5-2B5D4ECF6B8F}" type="datetimeFigureOut">
              <a:rPr lang="nl-NL" smtClean="0"/>
              <a:t>6-5-2026</a:t>
            </a:fld>
            <a:endParaRPr lang="nl-NL"/>
          </a:p>
        </p:txBody>
      </p:sp>
      <p:sp>
        <p:nvSpPr>
          <p:cNvPr id="5" name="Tijdelijke aanduiding voor voettekst 4">
            <a:extLst>
              <a:ext uri="{FF2B5EF4-FFF2-40B4-BE49-F238E27FC236}">
                <a16:creationId xmlns:a16="http://schemas.microsoft.com/office/drawing/2014/main" id="{D6545BCF-52F6-67CE-6BD3-664457AB704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6393238-C080-0F13-ED68-842ECF01D5E4}"/>
              </a:ext>
            </a:extLst>
          </p:cNvPr>
          <p:cNvSpPr>
            <a:spLocks noGrp="1"/>
          </p:cNvSpPr>
          <p:nvPr>
            <p:ph type="sldNum" sz="quarter" idx="12"/>
          </p:nvPr>
        </p:nvSpPr>
        <p:spPr/>
        <p:txBody>
          <a:bodyPr/>
          <a:lstStyle/>
          <a:p>
            <a:fld id="{13726255-4B9A-414E-A878-ECA64D44DB2E}" type="slidenum">
              <a:rPr lang="nl-NL" smtClean="0"/>
              <a:t>‹#›</a:t>
            </a:fld>
            <a:endParaRPr lang="nl-NL"/>
          </a:p>
        </p:txBody>
      </p:sp>
    </p:spTree>
    <p:extLst>
      <p:ext uri="{BB962C8B-B14F-4D97-AF65-F5344CB8AC3E}">
        <p14:creationId xmlns:p14="http://schemas.microsoft.com/office/powerpoint/2010/main" val="36863081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640278-7231-83AF-37ED-C318CDF36320}"/>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0BA99482-6E21-397C-BD22-2BA280CF9044}"/>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202DD88-E6B6-9FEF-B6E0-72BAD53CC5F7}"/>
              </a:ext>
            </a:extLst>
          </p:cNvPr>
          <p:cNvSpPr>
            <a:spLocks noGrp="1"/>
          </p:cNvSpPr>
          <p:nvPr>
            <p:ph type="dt" sz="half" idx="10"/>
          </p:nvPr>
        </p:nvSpPr>
        <p:spPr/>
        <p:txBody>
          <a:bodyPr/>
          <a:lstStyle/>
          <a:p>
            <a:fld id="{B1F5D14D-7FD3-8C43-B4A5-2B5D4ECF6B8F}" type="datetimeFigureOut">
              <a:rPr lang="nl-NL" smtClean="0"/>
              <a:t>6-5-2026</a:t>
            </a:fld>
            <a:endParaRPr lang="nl-NL"/>
          </a:p>
        </p:txBody>
      </p:sp>
      <p:sp>
        <p:nvSpPr>
          <p:cNvPr id="5" name="Tijdelijke aanduiding voor voettekst 4">
            <a:extLst>
              <a:ext uri="{FF2B5EF4-FFF2-40B4-BE49-F238E27FC236}">
                <a16:creationId xmlns:a16="http://schemas.microsoft.com/office/drawing/2014/main" id="{FC66188D-9070-DEB7-3864-F099B0EC5E7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E417435-32E0-67CE-EC18-24870F107D9A}"/>
              </a:ext>
            </a:extLst>
          </p:cNvPr>
          <p:cNvSpPr>
            <a:spLocks noGrp="1"/>
          </p:cNvSpPr>
          <p:nvPr>
            <p:ph type="sldNum" sz="quarter" idx="12"/>
          </p:nvPr>
        </p:nvSpPr>
        <p:spPr/>
        <p:txBody>
          <a:bodyPr/>
          <a:lstStyle/>
          <a:p>
            <a:fld id="{13726255-4B9A-414E-A878-ECA64D44DB2E}" type="slidenum">
              <a:rPr lang="nl-NL" smtClean="0"/>
              <a:t>‹#›</a:t>
            </a:fld>
            <a:endParaRPr lang="nl-NL"/>
          </a:p>
        </p:txBody>
      </p:sp>
    </p:spTree>
    <p:extLst>
      <p:ext uri="{BB962C8B-B14F-4D97-AF65-F5344CB8AC3E}">
        <p14:creationId xmlns:p14="http://schemas.microsoft.com/office/powerpoint/2010/main" val="2645374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B194A3-3D6A-9DD9-2828-1D06DCCDAEDF}"/>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274C8EDE-A8B5-903E-AA86-EC2D2E3482A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5C71BA58-73DF-9C4C-D009-03C51A76B045}"/>
              </a:ext>
            </a:extLst>
          </p:cNvPr>
          <p:cNvSpPr>
            <a:spLocks noGrp="1"/>
          </p:cNvSpPr>
          <p:nvPr>
            <p:ph type="dt" sz="half" idx="10"/>
          </p:nvPr>
        </p:nvSpPr>
        <p:spPr/>
        <p:txBody>
          <a:bodyPr/>
          <a:lstStyle/>
          <a:p>
            <a:fld id="{B1F5D14D-7FD3-8C43-B4A5-2B5D4ECF6B8F}" type="datetimeFigureOut">
              <a:rPr lang="nl-NL" smtClean="0"/>
              <a:t>6-5-2026</a:t>
            </a:fld>
            <a:endParaRPr lang="nl-NL"/>
          </a:p>
        </p:txBody>
      </p:sp>
      <p:sp>
        <p:nvSpPr>
          <p:cNvPr id="5" name="Tijdelijke aanduiding voor voettekst 4">
            <a:extLst>
              <a:ext uri="{FF2B5EF4-FFF2-40B4-BE49-F238E27FC236}">
                <a16:creationId xmlns:a16="http://schemas.microsoft.com/office/drawing/2014/main" id="{54D541CD-77D6-C599-C0F9-5F8188EE6CA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796D833-35C7-C13B-BAB8-A41142E40E9E}"/>
              </a:ext>
            </a:extLst>
          </p:cNvPr>
          <p:cNvSpPr>
            <a:spLocks noGrp="1"/>
          </p:cNvSpPr>
          <p:nvPr>
            <p:ph type="sldNum" sz="quarter" idx="12"/>
          </p:nvPr>
        </p:nvSpPr>
        <p:spPr/>
        <p:txBody>
          <a:bodyPr/>
          <a:lstStyle/>
          <a:p>
            <a:fld id="{13726255-4B9A-414E-A878-ECA64D44DB2E}" type="slidenum">
              <a:rPr lang="nl-NL" smtClean="0"/>
              <a:t>‹#›</a:t>
            </a:fld>
            <a:endParaRPr lang="nl-NL"/>
          </a:p>
        </p:txBody>
      </p:sp>
    </p:spTree>
    <p:extLst>
      <p:ext uri="{BB962C8B-B14F-4D97-AF65-F5344CB8AC3E}">
        <p14:creationId xmlns:p14="http://schemas.microsoft.com/office/powerpoint/2010/main" val="2384553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D5A271-92B3-A4A0-D2D6-05C9F43394BE}"/>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BAA36E9B-BFD8-C608-6612-7F6EFD6EC1F2}"/>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1E90B940-4D23-0883-1052-EBAD6FA04944}"/>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A93FCCC9-1B7B-C293-7B61-B194E218D515}"/>
              </a:ext>
            </a:extLst>
          </p:cNvPr>
          <p:cNvSpPr>
            <a:spLocks noGrp="1"/>
          </p:cNvSpPr>
          <p:nvPr>
            <p:ph type="dt" sz="half" idx="10"/>
          </p:nvPr>
        </p:nvSpPr>
        <p:spPr/>
        <p:txBody>
          <a:bodyPr/>
          <a:lstStyle/>
          <a:p>
            <a:fld id="{B1F5D14D-7FD3-8C43-B4A5-2B5D4ECF6B8F}" type="datetimeFigureOut">
              <a:rPr lang="nl-NL" smtClean="0"/>
              <a:t>6-5-2026</a:t>
            </a:fld>
            <a:endParaRPr lang="nl-NL"/>
          </a:p>
        </p:txBody>
      </p:sp>
      <p:sp>
        <p:nvSpPr>
          <p:cNvPr id="6" name="Tijdelijke aanduiding voor voettekst 5">
            <a:extLst>
              <a:ext uri="{FF2B5EF4-FFF2-40B4-BE49-F238E27FC236}">
                <a16:creationId xmlns:a16="http://schemas.microsoft.com/office/drawing/2014/main" id="{BB1C4F9C-C779-6F44-2522-EA41EEB27967}"/>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A20740D0-C2C1-03E9-42BE-208D0279AE8F}"/>
              </a:ext>
            </a:extLst>
          </p:cNvPr>
          <p:cNvSpPr>
            <a:spLocks noGrp="1"/>
          </p:cNvSpPr>
          <p:nvPr>
            <p:ph type="sldNum" sz="quarter" idx="12"/>
          </p:nvPr>
        </p:nvSpPr>
        <p:spPr/>
        <p:txBody>
          <a:bodyPr/>
          <a:lstStyle/>
          <a:p>
            <a:fld id="{13726255-4B9A-414E-A878-ECA64D44DB2E}" type="slidenum">
              <a:rPr lang="nl-NL" smtClean="0"/>
              <a:t>‹#›</a:t>
            </a:fld>
            <a:endParaRPr lang="nl-NL"/>
          </a:p>
        </p:txBody>
      </p:sp>
    </p:spTree>
    <p:extLst>
      <p:ext uri="{BB962C8B-B14F-4D97-AF65-F5344CB8AC3E}">
        <p14:creationId xmlns:p14="http://schemas.microsoft.com/office/powerpoint/2010/main" val="30107790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73CCFF-9A6B-7A98-8A03-B0116EA5F75B}"/>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F26F3F22-4DDD-6778-DEE3-EC8ADB23BB6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5DDDA264-6630-80D8-4FA0-C1FE9DF96E4E}"/>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BECA3E38-19CE-518B-37D9-33842F30AC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84049AFA-A289-64C3-5D48-3936ABE9BCD1}"/>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C65DFA9E-EFEA-1C9A-E231-771B9EA6F268}"/>
              </a:ext>
            </a:extLst>
          </p:cNvPr>
          <p:cNvSpPr>
            <a:spLocks noGrp="1"/>
          </p:cNvSpPr>
          <p:nvPr>
            <p:ph type="dt" sz="half" idx="10"/>
          </p:nvPr>
        </p:nvSpPr>
        <p:spPr/>
        <p:txBody>
          <a:bodyPr/>
          <a:lstStyle/>
          <a:p>
            <a:fld id="{B1F5D14D-7FD3-8C43-B4A5-2B5D4ECF6B8F}" type="datetimeFigureOut">
              <a:rPr lang="nl-NL" smtClean="0"/>
              <a:t>6-5-2026</a:t>
            </a:fld>
            <a:endParaRPr lang="nl-NL"/>
          </a:p>
        </p:txBody>
      </p:sp>
      <p:sp>
        <p:nvSpPr>
          <p:cNvPr id="8" name="Tijdelijke aanduiding voor voettekst 7">
            <a:extLst>
              <a:ext uri="{FF2B5EF4-FFF2-40B4-BE49-F238E27FC236}">
                <a16:creationId xmlns:a16="http://schemas.microsoft.com/office/drawing/2014/main" id="{C602B5E6-E9C4-778F-3244-AF5460803B8B}"/>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4036E35F-D23A-EE29-BB14-7F11CE05D50A}"/>
              </a:ext>
            </a:extLst>
          </p:cNvPr>
          <p:cNvSpPr>
            <a:spLocks noGrp="1"/>
          </p:cNvSpPr>
          <p:nvPr>
            <p:ph type="sldNum" sz="quarter" idx="12"/>
          </p:nvPr>
        </p:nvSpPr>
        <p:spPr/>
        <p:txBody>
          <a:bodyPr/>
          <a:lstStyle/>
          <a:p>
            <a:fld id="{13726255-4B9A-414E-A878-ECA64D44DB2E}" type="slidenum">
              <a:rPr lang="nl-NL" smtClean="0"/>
              <a:t>‹#›</a:t>
            </a:fld>
            <a:endParaRPr lang="nl-NL"/>
          </a:p>
        </p:txBody>
      </p:sp>
    </p:spTree>
    <p:extLst>
      <p:ext uri="{BB962C8B-B14F-4D97-AF65-F5344CB8AC3E}">
        <p14:creationId xmlns:p14="http://schemas.microsoft.com/office/powerpoint/2010/main" val="18592166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55D129-DBDE-1130-60B9-3FCBB200F114}"/>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CC1AFF47-AB81-F452-7DDE-8E815F3765DB}"/>
              </a:ext>
            </a:extLst>
          </p:cNvPr>
          <p:cNvSpPr>
            <a:spLocks noGrp="1"/>
          </p:cNvSpPr>
          <p:nvPr>
            <p:ph type="dt" sz="half" idx="10"/>
          </p:nvPr>
        </p:nvSpPr>
        <p:spPr/>
        <p:txBody>
          <a:bodyPr/>
          <a:lstStyle/>
          <a:p>
            <a:fld id="{B1F5D14D-7FD3-8C43-B4A5-2B5D4ECF6B8F}" type="datetimeFigureOut">
              <a:rPr lang="nl-NL" smtClean="0"/>
              <a:t>6-5-2026</a:t>
            </a:fld>
            <a:endParaRPr lang="nl-NL"/>
          </a:p>
        </p:txBody>
      </p:sp>
      <p:sp>
        <p:nvSpPr>
          <p:cNvPr id="4" name="Tijdelijke aanduiding voor voettekst 3">
            <a:extLst>
              <a:ext uri="{FF2B5EF4-FFF2-40B4-BE49-F238E27FC236}">
                <a16:creationId xmlns:a16="http://schemas.microsoft.com/office/drawing/2014/main" id="{048CB656-F27A-9517-5EF0-EBD520D234A7}"/>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06D6BCA0-0809-DC41-4A3D-CD93D3CBE88B}"/>
              </a:ext>
            </a:extLst>
          </p:cNvPr>
          <p:cNvSpPr>
            <a:spLocks noGrp="1"/>
          </p:cNvSpPr>
          <p:nvPr>
            <p:ph type="sldNum" sz="quarter" idx="12"/>
          </p:nvPr>
        </p:nvSpPr>
        <p:spPr/>
        <p:txBody>
          <a:bodyPr/>
          <a:lstStyle/>
          <a:p>
            <a:fld id="{13726255-4B9A-414E-A878-ECA64D44DB2E}" type="slidenum">
              <a:rPr lang="nl-NL" smtClean="0"/>
              <a:t>‹#›</a:t>
            </a:fld>
            <a:endParaRPr lang="nl-NL"/>
          </a:p>
        </p:txBody>
      </p:sp>
    </p:spTree>
    <p:extLst>
      <p:ext uri="{BB962C8B-B14F-4D97-AF65-F5344CB8AC3E}">
        <p14:creationId xmlns:p14="http://schemas.microsoft.com/office/powerpoint/2010/main" val="42751715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F7067ECC-ABE9-9C46-4D6A-5AB12A481AE2}"/>
              </a:ext>
            </a:extLst>
          </p:cNvPr>
          <p:cNvSpPr>
            <a:spLocks noGrp="1"/>
          </p:cNvSpPr>
          <p:nvPr>
            <p:ph type="dt" sz="half" idx="10"/>
          </p:nvPr>
        </p:nvSpPr>
        <p:spPr/>
        <p:txBody>
          <a:bodyPr/>
          <a:lstStyle/>
          <a:p>
            <a:fld id="{B1F5D14D-7FD3-8C43-B4A5-2B5D4ECF6B8F}" type="datetimeFigureOut">
              <a:rPr lang="nl-NL" smtClean="0"/>
              <a:t>6-5-2026</a:t>
            </a:fld>
            <a:endParaRPr lang="nl-NL"/>
          </a:p>
        </p:txBody>
      </p:sp>
      <p:sp>
        <p:nvSpPr>
          <p:cNvPr id="3" name="Tijdelijke aanduiding voor voettekst 2">
            <a:extLst>
              <a:ext uri="{FF2B5EF4-FFF2-40B4-BE49-F238E27FC236}">
                <a16:creationId xmlns:a16="http://schemas.microsoft.com/office/drawing/2014/main" id="{05FD91DB-A457-5B9F-59FE-CD8D6E026429}"/>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D2B414B1-63E8-43C9-86B8-F54AD3EB487A}"/>
              </a:ext>
            </a:extLst>
          </p:cNvPr>
          <p:cNvSpPr>
            <a:spLocks noGrp="1"/>
          </p:cNvSpPr>
          <p:nvPr>
            <p:ph type="sldNum" sz="quarter" idx="12"/>
          </p:nvPr>
        </p:nvSpPr>
        <p:spPr/>
        <p:txBody>
          <a:bodyPr/>
          <a:lstStyle/>
          <a:p>
            <a:fld id="{13726255-4B9A-414E-A878-ECA64D44DB2E}" type="slidenum">
              <a:rPr lang="nl-NL" smtClean="0"/>
              <a:t>‹#›</a:t>
            </a:fld>
            <a:endParaRPr lang="nl-NL"/>
          </a:p>
        </p:txBody>
      </p:sp>
    </p:spTree>
    <p:extLst>
      <p:ext uri="{BB962C8B-B14F-4D97-AF65-F5344CB8AC3E}">
        <p14:creationId xmlns:p14="http://schemas.microsoft.com/office/powerpoint/2010/main" val="21890225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939DB1-1D27-E2AE-B737-8CA41635D7E7}"/>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72E2E767-E062-4E66-F91E-2647A7910A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36036673-AF89-B59C-4C64-95B6D5F9BC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4C60C40D-1B27-EA83-D81F-F45F2C06B77A}"/>
              </a:ext>
            </a:extLst>
          </p:cNvPr>
          <p:cNvSpPr>
            <a:spLocks noGrp="1"/>
          </p:cNvSpPr>
          <p:nvPr>
            <p:ph type="dt" sz="half" idx="10"/>
          </p:nvPr>
        </p:nvSpPr>
        <p:spPr/>
        <p:txBody>
          <a:bodyPr/>
          <a:lstStyle/>
          <a:p>
            <a:fld id="{B1F5D14D-7FD3-8C43-B4A5-2B5D4ECF6B8F}" type="datetimeFigureOut">
              <a:rPr lang="nl-NL" smtClean="0"/>
              <a:t>6-5-2026</a:t>
            </a:fld>
            <a:endParaRPr lang="nl-NL"/>
          </a:p>
        </p:txBody>
      </p:sp>
      <p:sp>
        <p:nvSpPr>
          <p:cNvPr id="6" name="Tijdelijke aanduiding voor voettekst 5">
            <a:extLst>
              <a:ext uri="{FF2B5EF4-FFF2-40B4-BE49-F238E27FC236}">
                <a16:creationId xmlns:a16="http://schemas.microsoft.com/office/drawing/2014/main" id="{EF4F1212-42AB-CC09-C6AF-72A72A04FE76}"/>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2D25637E-A07F-6B4C-657C-DEA64D2F3A69}"/>
              </a:ext>
            </a:extLst>
          </p:cNvPr>
          <p:cNvSpPr>
            <a:spLocks noGrp="1"/>
          </p:cNvSpPr>
          <p:nvPr>
            <p:ph type="sldNum" sz="quarter" idx="12"/>
          </p:nvPr>
        </p:nvSpPr>
        <p:spPr/>
        <p:txBody>
          <a:bodyPr/>
          <a:lstStyle/>
          <a:p>
            <a:fld id="{13726255-4B9A-414E-A878-ECA64D44DB2E}" type="slidenum">
              <a:rPr lang="nl-NL" smtClean="0"/>
              <a:t>‹#›</a:t>
            </a:fld>
            <a:endParaRPr lang="nl-NL"/>
          </a:p>
        </p:txBody>
      </p:sp>
    </p:spTree>
    <p:extLst>
      <p:ext uri="{BB962C8B-B14F-4D97-AF65-F5344CB8AC3E}">
        <p14:creationId xmlns:p14="http://schemas.microsoft.com/office/powerpoint/2010/main" val="36414556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0CD952-F62F-7ADA-BC1D-877A391EA455}"/>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2D2C1936-6488-6433-76A5-A870BF3821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4F6F6C5D-F32B-2499-6AFA-285BFE19C5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1034ABE0-715B-88C7-7A40-84D420BFAAF8}"/>
              </a:ext>
            </a:extLst>
          </p:cNvPr>
          <p:cNvSpPr>
            <a:spLocks noGrp="1"/>
          </p:cNvSpPr>
          <p:nvPr>
            <p:ph type="dt" sz="half" idx="10"/>
          </p:nvPr>
        </p:nvSpPr>
        <p:spPr/>
        <p:txBody>
          <a:bodyPr/>
          <a:lstStyle/>
          <a:p>
            <a:fld id="{B1F5D14D-7FD3-8C43-B4A5-2B5D4ECF6B8F}" type="datetimeFigureOut">
              <a:rPr lang="nl-NL" smtClean="0"/>
              <a:t>6-5-2026</a:t>
            </a:fld>
            <a:endParaRPr lang="nl-NL"/>
          </a:p>
        </p:txBody>
      </p:sp>
      <p:sp>
        <p:nvSpPr>
          <p:cNvPr id="6" name="Tijdelijke aanduiding voor voettekst 5">
            <a:extLst>
              <a:ext uri="{FF2B5EF4-FFF2-40B4-BE49-F238E27FC236}">
                <a16:creationId xmlns:a16="http://schemas.microsoft.com/office/drawing/2014/main" id="{74203A13-71F5-08B2-2A33-B70FA7C91937}"/>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C73061E6-18CD-0576-9D8D-935222DF11AD}"/>
              </a:ext>
            </a:extLst>
          </p:cNvPr>
          <p:cNvSpPr>
            <a:spLocks noGrp="1"/>
          </p:cNvSpPr>
          <p:nvPr>
            <p:ph type="sldNum" sz="quarter" idx="12"/>
          </p:nvPr>
        </p:nvSpPr>
        <p:spPr/>
        <p:txBody>
          <a:bodyPr/>
          <a:lstStyle/>
          <a:p>
            <a:fld id="{13726255-4B9A-414E-A878-ECA64D44DB2E}" type="slidenum">
              <a:rPr lang="nl-NL" smtClean="0"/>
              <a:t>‹#›</a:t>
            </a:fld>
            <a:endParaRPr lang="nl-NL"/>
          </a:p>
        </p:txBody>
      </p:sp>
    </p:spTree>
    <p:extLst>
      <p:ext uri="{BB962C8B-B14F-4D97-AF65-F5344CB8AC3E}">
        <p14:creationId xmlns:p14="http://schemas.microsoft.com/office/powerpoint/2010/main" val="2087835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0BFF40A4-8FE8-E7CD-2512-C5153FBF038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92C747C8-65FF-D517-91BD-4023C882B1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A37068B-62DD-7592-AA11-A11D1134D6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1F5D14D-7FD3-8C43-B4A5-2B5D4ECF6B8F}" type="datetimeFigureOut">
              <a:rPr lang="nl-NL" smtClean="0"/>
              <a:t>6-5-2026</a:t>
            </a:fld>
            <a:endParaRPr lang="nl-NL"/>
          </a:p>
        </p:txBody>
      </p:sp>
      <p:sp>
        <p:nvSpPr>
          <p:cNvPr id="5" name="Tijdelijke aanduiding voor voettekst 4">
            <a:extLst>
              <a:ext uri="{FF2B5EF4-FFF2-40B4-BE49-F238E27FC236}">
                <a16:creationId xmlns:a16="http://schemas.microsoft.com/office/drawing/2014/main" id="{51B55171-C332-6AD8-6D8B-F8B65DAA1C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NL"/>
          </a:p>
        </p:txBody>
      </p:sp>
      <p:sp>
        <p:nvSpPr>
          <p:cNvPr id="6" name="Tijdelijke aanduiding voor dianummer 5">
            <a:extLst>
              <a:ext uri="{FF2B5EF4-FFF2-40B4-BE49-F238E27FC236}">
                <a16:creationId xmlns:a16="http://schemas.microsoft.com/office/drawing/2014/main" id="{75CA6788-1976-5D29-6255-7A194CFFB0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3726255-4B9A-414E-A878-ECA64D44DB2E}" type="slidenum">
              <a:rPr lang="nl-NL" smtClean="0"/>
              <a:t>‹#›</a:t>
            </a:fld>
            <a:endParaRPr lang="nl-NL"/>
          </a:p>
        </p:txBody>
      </p:sp>
    </p:spTree>
    <p:extLst>
      <p:ext uri="{BB962C8B-B14F-4D97-AF65-F5344CB8AC3E}">
        <p14:creationId xmlns:p14="http://schemas.microsoft.com/office/powerpoint/2010/main" val="38610122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hyperlink" Target="http://www.recreatieschap/"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hyperlink" Target="https://eur06.safelinks.protection.outlook.com/?url=https%3A%2F%2Fwww.lansingerland.nl%2Fdirect-regelen%2Fwonen-verhuizen-verbouwen%2Fverbouwen%2Fnatuurinclusief-bouwen-en-inrichten%2F&amp;data=05%7C02%7Cm.blaak%40staatsbosbeheer.nl%7Cd2a6e0b43e884c4e266008de31929427%7C6eaf64e96517466fb8ab16a4ce3f207b%7C0%7C0%7C639002703228768756%7CUnknown%7CTWFpbGZsb3d8eyJFbXB0eU1hcGkiOnRydWUsIlYiOiIwLjAuMDAwMCIsIlAiOiJXaW4zMiIsIkFOIjoiTWFpbCIsIldUIjoyfQ%3D%3D%7C0%7C%7C%7C&amp;sdata=c%2FOVbbHu8Lw2ZfF4bi4Gw2EjOfpIcuylLmAUbe83G3s%3D&amp;reserved=0" TargetMode="External"/><Relationship Id="rId4" Type="http://schemas.openxmlformats.org/officeDocument/2006/relationships/hyperlink" Target="https://eur06.safelinks.protection.outlook.com/?url=https%3A%2F%2Flokaleregelgeving.overheid.nl%2FCVDR733663%2F1&amp;data=05%7C02%7Cm.blaak%40staatsbosbeheer.nl%7Cd2a6e0b43e884c4e266008de31929427%7C6eaf64e96517466fb8ab16a4ce3f207b%7C0%7C0%7C639002703228735907%7CUnknown%7CTWFpbGZsb3d8eyJFbXB0eU1hcGkiOnRydWUsIlYiOiIwLjAuMDAwMCIsIlAiOiJXaW4zMiIsIkFOIjoiTWFpbCIsIldUIjoyfQ%3D%3D%7C0%7C%7C%7C&amp;sdata=%2FmZeTcBwC82fQ9Db6TInDN0KXCd4%2BKA2Sv2GMxB1CYo%3D&amp;reserved=0"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1BAE41B2-C769-8682-4E25-42AEB425345C}"/>
              </a:ext>
            </a:extLst>
          </p:cNvPr>
          <p:cNvPicPr>
            <a:picLocks noChangeAspect="1"/>
          </p:cNvPicPr>
          <p:nvPr/>
        </p:nvPicPr>
        <p:blipFill>
          <a:blip r:embed="rId3"/>
          <a:srcRect/>
          <a:stretch/>
        </p:blipFill>
        <p:spPr>
          <a:xfrm>
            <a:off x="-85571" y="1"/>
            <a:ext cx="12277571" cy="6833286"/>
          </a:xfrm>
          <a:prstGeom prst="rect">
            <a:avLst/>
          </a:prstGeom>
        </p:spPr>
      </p:pic>
      <p:sp>
        <p:nvSpPr>
          <p:cNvPr id="2" name="Titel 1">
            <a:extLst>
              <a:ext uri="{FF2B5EF4-FFF2-40B4-BE49-F238E27FC236}">
                <a16:creationId xmlns:a16="http://schemas.microsoft.com/office/drawing/2014/main" id="{604C41AD-B301-9A60-8422-AEB693511613}"/>
              </a:ext>
            </a:extLst>
          </p:cNvPr>
          <p:cNvSpPr>
            <a:spLocks noGrp="1"/>
          </p:cNvSpPr>
          <p:nvPr>
            <p:ph type="ctrTitle"/>
          </p:nvPr>
        </p:nvSpPr>
        <p:spPr>
          <a:xfrm>
            <a:off x="107091" y="4170651"/>
            <a:ext cx="10208484" cy="2387600"/>
          </a:xfrm>
        </p:spPr>
        <p:txBody>
          <a:bodyPr>
            <a:normAutofit fontScale="90000"/>
          </a:bodyPr>
          <a:lstStyle/>
          <a:p>
            <a:pPr algn="l"/>
            <a:r>
              <a:rPr lang="nl-NL" b="1">
                <a:solidFill>
                  <a:schemeClr val="bg1"/>
                </a:solidFill>
              </a:rPr>
              <a:t>Programma van eisen</a:t>
            </a:r>
            <a:br>
              <a:rPr lang="nl-NL" b="1">
                <a:solidFill>
                  <a:schemeClr val="bg1"/>
                </a:solidFill>
              </a:rPr>
            </a:br>
            <a:r>
              <a:rPr lang="nl-NL" b="1">
                <a:solidFill>
                  <a:schemeClr val="bg1"/>
                </a:solidFill>
              </a:rPr>
              <a:t>Semi-maatschappelijk centrum Lage Bergse Bos, maart 2026</a:t>
            </a:r>
          </a:p>
        </p:txBody>
      </p:sp>
      <p:pic>
        <p:nvPicPr>
          <p:cNvPr id="5" name="Afbeelding 4" descr="Afbeelding met Graphics, grafische vormgeving, clipart, Lettertype&#10;&#10;Automatisch gegenereerde beschrijving">
            <a:extLst>
              <a:ext uri="{FF2B5EF4-FFF2-40B4-BE49-F238E27FC236}">
                <a16:creationId xmlns:a16="http://schemas.microsoft.com/office/drawing/2014/main" id="{188873D2-D437-C4A3-3A06-64C3ED7C1DA3}"/>
              </a:ext>
            </a:extLst>
          </p:cNvPr>
          <p:cNvPicPr>
            <a:picLocks noChangeAspect="1"/>
          </p:cNvPicPr>
          <p:nvPr/>
        </p:nvPicPr>
        <p:blipFill>
          <a:blip r:embed="rId4"/>
          <a:stretch>
            <a:fillRect/>
          </a:stretch>
        </p:blipFill>
        <p:spPr>
          <a:xfrm>
            <a:off x="8888630" y="6075181"/>
            <a:ext cx="2145957" cy="650876"/>
          </a:xfrm>
          <a:prstGeom prst="rect">
            <a:avLst/>
          </a:prstGeom>
        </p:spPr>
      </p:pic>
      <p:pic>
        <p:nvPicPr>
          <p:cNvPr id="9" name="Afbeelding 8" descr="Afbeelding met groen, tekst, ontwerp, plant&#10;&#10;Automatisch gegenereerde beschrijving">
            <a:extLst>
              <a:ext uri="{FF2B5EF4-FFF2-40B4-BE49-F238E27FC236}">
                <a16:creationId xmlns:a16="http://schemas.microsoft.com/office/drawing/2014/main" id="{3A496E15-86C2-A34F-9738-573A303A13E3}"/>
              </a:ext>
            </a:extLst>
          </p:cNvPr>
          <p:cNvPicPr>
            <a:picLocks noChangeAspect="1"/>
          </p:cNvPicPr>
          <p:nvPr/>
        </p:nvPicPr>
        <p:blipFill>
          <a:blip r:embed="rId5"/>
          <a:stretch>
            <a:fillRect/>
          </a:stretch>
        </p:blipFill>
        <p:spPr>
          <a:xfrm>
            <a:off x="11213758" y="6053850"/>
            <a:ext cx="871151" cy="696921"/>
          </a:xfrm>
          <a:prstGeom prst="rect">
            <a:avLst/>
          </a:prstGeom>
        </p:spPr>
      </p:pic>
    </p:spTree>
    <p:extLst>
      <p:ext uri="{BB962C8B-B14F-4D97-AF65-F5344CB8AC3E}">
        <p14:creationId xmlns:p14="http://schemas.microsoft.com/office/powerpoint/2010/main" val="15546841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A80EA0-77E2-AECA-9574-B9F4D0AAF60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71ED2E9-EDD5-B6B7-94E5-22A7D3DB2CD3}"/>
              </a:ext>
            </a:extLst>
          </p:cNvPr>
          <p:cNvSpPr>
            <a:spLocks noGrp="1"/>
          </p:cNvSpPr>
          <p:nvPr>
            <p:ph type="title"/>
          </p:nvPr>
        </p:nvSpPr>
        <p:spPr>
          <a:xfrm>
            <a:off x="838200" y="100738"/>
            <a:ext cx="10515600" cy="1325563"/>
          </a:xfrm>
        </p:spPr>
        <p:txBody>
          <a:bodyPr/>
          <a:lstStyle/>
          <a:p>
            <a:r>
              <a:rPr lang="nl-NL">
                <a:ln w="0"/>
                <a:solidFill>
                  <a:schemeClr val="accent1"/>
                </a:solidFill>
              </a:rPr>
              <a:t>Ontwikkelkaders 4, financieel</a:t>
            </a:r>
          </a:p>
        </p:txBody>
      </p:sp>
      <p:pic>
        <p:nvPicPr>
          <p:cNvPr id="4" name="Afbeelding 3" descr="Afbeelding met Graphics, grafische vormgeving, clipart, Lettertype&#10;&#10;Automatisch gegenereerde beschrijving">
            <a:extLst>
              <a:ext uri="{FF2B5EF4-FFF2-40B4-BE49-F238E27FC236}">
                <a16:creationId xmlns:a16="http://schemas.microsoft.com/office/drawing/2014/main" id="{57749947-EDBD-4326-5442-3287BD7A04D9}"/>
              </a:ext>
            </a:extLst>
          </p:cNvPr>
          <p:cNvPicPr>
            <a:picLocks noChangeAspect="1"/>
          </p:cNvPicPr>
          <p:nvPr/>
        </p:nvPicPr>
        <p:blipFill>
          <a:blip r:embed="rId2"/>
          <a:stretch>
            <a:fillRect/>
          </a:stretch>
        </p:blipFill>
        <p:spPr>
          <a:xfrm>
            <a:off x="9606455" y="101049"/>
            <a:ext cx="1633368" cy="495406"/>
          </a:xfrm>
          <a:prstGeom prst="rect">
            <a:avLst/>
          </a:prstGeom>
        </p:spPr>
      </p:pic>
      <p:pic>
        <p:nvPicPr>
          <p:cNvPr id="5" name="Afbeelding 4" descr="Afbeelding met groen, tekst, ontwerp, plant&#10;&#10;Automatisch gegenereerde beschrijving">
            <a:extLst>
              <a:ext uri="{FF2B5EF4-FFF2-40B4-BE49-F238E27FC236}">
                <a16:creationId xmlns:a16="http://schemas.microsoft.com/office/drawing/2014/main" id="{BC10AA05-F20C-3383-3284-7A7A2D9F9719}"/>
              </a:ext>
            </a:extLst>
          </p:cNvPr>
          <p:cNvPicPr>
            <a:picLocks noChangeAspect="1"/>
          </p:cNvPicPr>
          <p:nvPr/>
        </p:nvPicPr>
        <p:blipFill>
          <a:blip r:embed="rId3"/>
          <a:stretch>
            <a:fillRect/>
          </a:stretch>
        </p:blipFill>
        <p:spPr>
          <a:xfrm>
            <a:off x="11400823" y="100738"/>
            <a:ext cx="663066" cy="530453"/>
          </a:xfrm>
          <a:prstGeom prst="rect">
            <a:avLst/>
          </a:prstGeom>
        </p:spPr>
      </p:pic>
      <p:cxnSp>
        <p:nvCxnSpPr>
          <p:cNvPr id="7" name="Rechte verbindingslijn 6">
            <a:extLst>
              <a:ext uri="{FF2B5EF4-FFF2-40B4-BE49-F238E27FC236}">
                <a16:creationId xmlns:a16="http://schemas.microsoft.com/office/drawing/2014/main" id="{DFC13F5C-A55B-4804-B5B7-91271F887645}"/>
              </a:ext>
            </a:extLst>
          </p:cNvPr>
          <p:cNvCxnSpPr>
            <a:cxnSpLocks/>
          </p:cNvCxnSpPr>
          <p:nvPr/>
        </p:nvCxnSpPr>
        <p:spPr>
          <a:xfrm>
            <a:off x="0" y="1105935"/>
            <a:ext cx="7090117" cy="0"/>
          </a:xfrm>
          <a:prstGeom prst="line">
            <a:avLst/>
          </a:prstGeom>
          <a:ln w="38100">
            <a:solidFill>
              <a:srgbClr val="E1E03F"/>
            </a:solidFill>
          </a:ln>
        </p:spPr>
        <p:style>
          <a:lnRef idx="2">
            <a:schemeClr val="accent1"/>
          </a:lnRef>
          <a:fillRef idx="0">
            <a:schemeClr val="accent1"/>
          </a:fillRef>
          <a:effectRef idx="1">
            <a:schemeClr val="accent1"/>
          </a:effectRef>
          <a:fontRef idx="minor">
            <a:schemeClr val="tx1"/>
          </a:fontRef>
        </p:style>
      </p:cxnSp>
      <p:sp>
        <p:nvSpPr>
          <p:cNvPr id="8" name="Rectangle 1">
            <a:extLst>
              <a:ext uri="{FF2B5EF4-FFF2-40B4-BE49-F238E27FC236}">
                <a16:creationId xmlns:a16="http://schemas.microsoft.com/office/drawing/2014/main" id="{420FBD63-B197-2456-D9AE-C8BA53212F23}"/>
              </a:ext>
            </a:extLst>
          </p:cNvPr>
          <p:cNvSpPr>
            <a:spLocks noChangeArrowheads="1"/>
          </p:cNvSpPr>
          <p:nvPr/>
        </p:nvSpPr>
        <p:spPr bwMode="auto">
          <a:xfrm>
            <a:off x="-2468193" y="0"/>
            <a:ext cx="20089111"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nl-NL"/>
          </a:p>
        </p:txBody>
      </p:sp>
      <p:graphicFrame>
        <p:nvGraphicFramePr>
          <p:cNvPr id="15" name="Tijdelijke aanduiding voor inhoud 14">
            <a:extLst>
              <a:ext uri="{FF2B5EF4-FFF2-40B4-BE49-F238E27FC236}">
                <a16:creationId xmlns:a16="http://schemas.microsoft.com/office/drawing/2014/main" id="{0A1616AD-C764-95FA-F4AB-4FD4F45018D9}"/>
              </a:ext>
            </a:extLst>
          </p:cNvPr>
          <p:cNvGraphicFramePr>
            <a:graphicFrameLocks noGrp="1"/>
          </p:cNvGraphicFramePr>
          <p:nvPr>
            <p:ph idx="1"/>
            <p:extLst>
              <p:ext uri="{D42A27DB-BD31-4B8C-83A1-F6EECF244321}">
                <p14:modId xmlns:p14="http://schemas.microsoft.com/office/powerpoint/2010/main" val="3392364353"/>
              </p:ext>
            </p:extLst>
          </p:nvPr>
        </p:nvGraphicFramePr>
        <p:xfrm>
          <a:off x="466725" y="1245190"/>
          <a:ext cx="10696575" cy="5533811"/>
        </p:xfrm>
        <a:graphic>
          <a:graphicData uri="http://schemas.openxmlformats.org/drawingml/2006/table">
            <a:tbl>
              <a:tblPr firstRow="1" bandRow="1">
                <a:tableStyleId>{5C22544A-7EE6-4342-B048-85BDC9FD1C3A}</a:tableStyleId>
              </a:tblPr>
              <a:tblGrid>
                <a:gridCol w="1876425">
                  <a:extLst>
                    <a:ext uri="{9D8B030D-6E8A-4147-A177-3AD203B41FA5}">
                      <a16:colId xmlns:a16="http://schemas.microsoft.com/office/drawing/2014/main" val="4167570531"/>
                    </a:ext>
                  </a:extLst>
                </a:gridCol>
                <a:gridCol w="8820150">
                  <a:extLst>
                    <a:ext uri="{9D8B030D-6E8A-4147-A177-3AD203B41FA5}">
                      <a16:colId xmlns:a16="http://schemas.microsoft.com/office/drawing/2014/main" val="295745447"/>
                    </a:ext>
                  </a:extLst>
                </a:gridCol>
              </a:tblGrid>
              <a:tr h="443651">
                <a:tc>
                  <a:txBody>
                    <a:bodyPr/>
                    <a:lstStyle/>
                    <a:p>
                      <a:r>
                        <a:rPr lang="nl-NL"/>
                        <a:t>Wat</a:t>
                      </a:r>
                    </a:p>
                  </a:txBody>
                  <a:tcPr/>
                </a:tc>
                <a:tc>
                  <a:txBody>
                    <a:bodyPr/>
                    <a:lstStyle/>
                    <a:p>
                      <a:r>
                        <a:rPr lang="nl-NL"/>
                        <a:t>Toelichting</a:t>
                      </a:r>
                    </a:p>
                  </a:txBody>
                  <a:tcPr/>
                </a:tc>
                <a:extLst>
                  <a:ext uri="{0D108BD9-81ED-4DB2-BD59-A6C34878D82A}">
                    <a16:rowId xmlns:a16="http://schemas.microsoft.com/office/drawing/2014/main" val="3133353263"/>
                  </a:ext>
                </a:extLst>
              </a:tr>
              <a:tr h="0">
                <a:tc>
                  <a:txBody>
                    <a:bodyPr/>
                    <a:lstStyle/>
                    <a:p>
                      <a:endParaRPr lang="nl-NL" sz="1400"/>
                    </a:p>
                  </a:txBody>
                  <a:tcPr/>
                </a:tc>
                <a:tc>
                  <a:txBody>
                    <a:bodyPr/>
                    <a:lstStyle/>
                    <a:p>
                      <a:endParaRPr lang="nl-NL" sz="1400"/>
                    </a:p>
                  </a:txBody>
                  <a:tcPr/>
                </a:tc>
                <a:extLst>
                  <a:ext uri="{0D108BD9-81ED-4DB2-BD59-A6C34878D82A}">
                    <a16:rowId xmlns:a16="http://schemas.microsoft.com/office/drawing/2014/main" val="1036419056"/>
                  </a:ext>
                </a:extLst>
              </a:tr>
              <a:tr h="370840">
                <a:tc>
                  <a:txBody>
                    <a:bodyPr/>
                    <a:lstStyle/>
                    <a:p>
                      <a:r>
                        <a:rPr lang="nl-NL" sz="1400" kern="1200">
                          <a:solidFill>
                            <a:schemeClr val="dk1"/>
                          </a:solidFill>
                          <a:effectLst/>
                          <a:latin typeface="+mn-lt"/>
                          <a:ea typeface="+mn-ea"/>
                          <a:cs typeface="+mn-cs"/>
                        </a:rPr>
                        <a:t>Financieel kader </a:t>
                      </a:r>
                      <a:endParaRPr lang="nl-NL" sz="1400"/>
                    </a:p>
                  </a:txBody>
                  <a:tcPr/>
                </a:tc>
                <a:tc>
                  <a:txBody>
                    <a:bodyPr/>
                    <a:lstStyle/>
                    <a:p>
                      <a:pPr marL="285750" lvl="0" indent="-285750">
                        <a:buFont typeface="Arial" panose="020B0604020202020204" pitchFamily="34" charset="0"/>
                        <a:buChar char="•"/>
                      </a:pPr>
                      <a:r>
                        <a:rPr lang="nl-NL" sz="1400" kern="1200">
                          <a:solidFill>
                            <a:schemeClr val="dk1"/>
                          </a:solidFill>
                          <a:effectLst/>
                          <a:latin typeface="+mn-lt"/>
                          <a:ea typeface="+mn-ea"/>
                          <a:cs typeface="+mn-cs"/>
                        </a:rPr>
                        <a:t>Uitgifte in erfpacht tegen marktconforme maatschappelijke canon (ter indicatie). De aanvangscanons is 2,31% over de totale waarde van het terrein (bebouwd en onbebouwd) (gebaseerd op grondprijsbrief 2026).</a:t>
                      </a:r>
                    </a:p>
                    <a:p>
                      <a:pPr marL="285750" lvl="0" indent="-285750">
                        <a:buFont typeface="Arial" panose="020B0604020202020204" pitchFamily="34" charset="0"/>
                        <a:buChar char="•"/>
                      </a:pPr>
                      <a:r>
                        <a:rPr lang="nl-NL" sz="1400" kern="1200">
                          <a:solidFill>
                            <a:schemeClr val="dk1"/>
                          </a:solidFill>
                          <a:effectLst/>
                          <a:latin typeface="+mn-lt"/>
                          <a:ea typeface="+mn-ea"/>
                          <a:cs typeface="+mn-cs"/>
                        </a:rPr>
                        <a:t>Waardebepaling: </a:t>
                      </a:r>
                    </a:p>
                    <a:p>
                      <a:pPr marL="742950" lvl="1" indent="-285750">
                        <a:buFont typeface="Arial" panose="020B0604020202020204" pitchFamily="34" charset="0"/>
                        <a:buChar char="•"/>
                      </a:pPr>
                      <a:endParaRPr lang="nl-NL" sz="1400" kern="1200">
                        <a:solidFill>
                          <a:schemeClr val="dk1"/>
                        </a:solidFill>
                        <a:effectLst/>
                        <a:latin typeface="+mn-lt"/>
                        <a:ea typeface="+mn-ea"/>
                        <a:cs typeface="+mn-cs"/>
                      </a:endParaRPr>
                    </a:p>
                    <a:p>
                      <a:pPr marL="742950" lvl="1" indent="-285750">
                        <a:buFont typeface="Arial" panose="020B0604020202020204" pitchFamily="34" charset="0"/>
                        <a:buChar char="•"/>
                      </a:pPr>
                      <a:endParaRPr lang="nl-NL" sz="1400" kern="1200">
                        <a:solidFill>
                          <a:schemeClr val="dk1"/>
                        </a:solidFill>
                        <a:effectLst/>
                        <a:latin typeface="+mn-lt"/>
                        <a:ea typeface="+mn-ea"/>
                        <a:cs typeface="+mn-cs"/>
                      </a:endParaRPr>
                    </a:p>
                    <a:p>
                      <a:pPr marL="742950" lvl="1" indent="-285750">
                        <a:buFont typeface="Arial" panose="020B0604020202020204" pitchFamily="34" charset="0"/>
                        <a:buChar char="•"/>
                      </a:pPr>
                      <a:endParaRPr lang="nl-NL" sz="1400" kern="1200">
                        <a:solidFill>
                          <a:schemeClr val="dk1"/>
                        </a:solidFill>
                        <a:effectLst/>
                        <a:latin typeface="+mn-lt"/>
                        <a:ea typeface="+mn-ea"/>
                        <a:cs typeface="+mn-cs"/>
                      </a:endParaRPr>
                    </a:p>
                    <a:p>
                      <a:pPr marL="285750" lvl="0" indent="-285750">
                        <a:buFont typeface="Arial" panose="020B0604020202020204" pitchFamily="34" charset="0"/>
                        <a:buChar char="•"/>
                      </a:pPr>
                      <a:endParaRPr lang="nl-NL" sz="1400" kern="1200">
                        <a:solidFill>
                          <a:schemeClr val="dk1"/>
                        </a:solidFill>
                        <a:effectLst/>
                        <a:latin typeface="+mn-lt"/>
                        <a:ea typeface="+mn-ea"/>
                        <a:cs typeface="+mn-cs"/>
                      </a:endParaRPr>
                    </a:p>
                    <a:p>
                      <a:pPr marL="285750" lvl="0" indent="-285750">
                        <a:buFont typeface="Arial" panose="020B0604020202020204" pitchFamily="34" charset="0"/>
                        <a:buChar char="•"/>
                      </a:pPr>
                      <a:endParaRPr lang="nl-NL" sz="1400" kern="1200">
                        <a:solidFill>
                          <a:schemeClr val="dk1"/>
                        </a:solidFill>
                        <a:effectLst/>
                        <a:latin typeface="+mn-lt"/>
                        <a:ea typeface="+mn-ea"/>
                        <a:cs typeface="+mn-cs"/>
                      </a:endParaRPr>
                    </a:p>
                    <a:p>
                      <a:pPr marL="285750" lvl="0" indent="-285750">
                        <a:buFont typeface="Arial" panose="020B0604020202020204" pitchFamily="34" charset="0"/>
                        <a:buChar char="•"/>
                      </a:pPr>
                      <a:endParaRPr lang="nl-NL" sz="1400" kern="1200">
                        <a:solidFill>
                          <a:schemeClr val="dk1"/>
                        </a:solidFill>
                        <a:effectLst/>
                        <a:latin typeface="+mn-lt"/>
                        <a:ea typeface="+mn-ea"/>
                        <a:cs typeface="+mn-cs"/>
                      </a:endParaRPr>
                    </a:p>
                    <a:p>
                      <a:pPr marL="285750" lvl="0" indent="-285750">
                        <a:buFont typeface="Arial" panose="020B0604020202020204" pitchFamily="34" charset="0"/>
                        <a:buChar char="•"/>
                      </a:pPr>
                      <a:endParaRPr lang="nl-NL" sz="1400" kern="1200">
                        <a:solidFill>
                          <a:schemeClr val="dk1"/>
                        </a:solidFill>
                        <a:effectLst/>
                        <a:latin typeface="+mn-lt"/>
                        <a:ea typeface="+mn-ea"/>
                        <a:cs typeface="+mn-cs"/>
                      </a:endParaRPr>
                    </a:p>
                    <a:p>
                      <a:pPr marL="285750" lvl="0" indent="-285750">
                        <a:buFont typeface="Arial" panose="020B0604020202020204" pitchFamily="34" charset="0"/>
                        <a:buChar char="•"/>
                      </a:pPr>
                      <a:endParaRPr lang="nl-NL" sz="1400" kern="1200">
                        <a:solidFill>
                          <a:schemeClr val="dk1"/>
                        </a:solidFill>
                        <a:effectLst/>
                        <a:latin typeface="+mn-lt"/>
                        <a:ea typeface="+mn-ea"/>
                        <a:cs typeface="+mn-cs"/>
                      </a:endParaRPr>
                    </a:p>
                    <a:p>
                      <a:pPr marL="0" lvl="0" indent="0">
                        <a:buFont typeface="Arial" panose="020B0604020202020204" pitchFamily="34" charset="0"/>
                        <a:buNone/>
                      </a:pPr>
                      <a:endParaRPr lang="nl-NL" sz="1400" kern="1200">
                        <a:solidFill>
                          <a:schemeClr val="dk1"/>
                        </a:solidFill>
                        <a:effectLst/>
                        <a:latin typeface="+mn-lt"/>
                        <a:ea typeface="+mn-ea"/>
                        <a:cs typeface="+mn-cs"/>
                      </a:endParaRPr>
                    </a:p>
                    <a:p>
                      <a:pPr marL="0" lvl="0" indent="0">
                        <a:buFont typeface="Arial" panose="020B0604020202020204" pitchFamily="34" charset="0"/>
                        <a:buNone/>
                      </a:pPr>
                      <a:endParaRPr lang="nl-NL" sz="1400" kern="1200">
                        <a:solidFill>
                          <a:schemeClr val="dk1"/>
                        </a:solidFill>
                        <a:effectLst/>
                        <a:latin typeface="+mn-lt"/>
                        <a:ea typeface="+mn-ea"/>
                        <a:cs typeface="+mn-cs"/>
                      </a:endParaRPr>
                    </a:p>
                    <a:p>
                      <a:pPr marL="285750" lvl="0" indent="-285750">
                        <a:buFont typeface="Arial" panose="020B0604020202020204" pitchFamily="34" charset="0"/>
                        <a:buChar char="•"/>
                      </a:pPr>
                      <a:r>
                        <a:rPr lang="nl-NL" sz="1400" kern="1200">
                          <a:solidFill>
                            <a:schemeClr val="dk1"/>
                          </a:solidFill>
                          <a:effectLst/>
                          <a:latin typeface="+mn-lt"/>
                          <a:ea typeface="+mn-ea"/>
                          <a:cs typeface="+mn-cs"/>
                        </a:rPr>
                        <a:t>Vergoeding onderhoud per parkeerplaats € 60 per jaar (CROW Norm publicatie 383, afhankelijk van uiteindelijke functies)</a:t>
                      </a:r>
                    </a:p>
                    <a:p>
                      <a:pPr marL="285750" indent="-285750">
                        <a:buFont typeface="Arial" panose="020B0604020202020204" pitchFamily="34" charset="0"/>
                        <a:buChar char="•"/>
                      </a:pPr>
                      <a:r>
                        <a:rPr lang="nl-NL" sz="1400" kern="1200">
                          <a:solidFill>
                            <a:schemeClr val="dk1"/>
                          </a:solidFill>
                          <a:effectLst/>
                          <a:latin typeface="+mn-lt"/>
                          <a:ea typeface="+mn-ea"/>
                          <a:cs typeface="+mn-cs"/>
                        </a:rPr>
                        <a:t>Bij een commerciële partij worden commerciële tarieven gehanteerd, gebaseerd op een taxatie door een deskundige taxateur.</a:t>
                      </a:r>
                    </a:p>
                    <a:p>
                      <a:pPr marL="285750" lvl="0" indent="-285750">
                        <a:buFont typeface="Arial" panose="020B0604020202020204" pitchFamily="34" charset="0"/>
                        <a:buChar char="•"/>
                      </a:pPr>
                      <a:r>
                        <a:rPr lang="nl-NL" sz="1400" kern="1200">
                          <a:solidFill>
                            <a:schemeClr val="dk1"/>
                          </a:solidFill>
                          <a:effectLst/>
                          <a:latin typeface="+mn-lt"/>
                          <a:ea typeface="+mn-ea"/>
                          <a:cs typeface="+mn-cs"/>
                        </a:rPr>
                        <a:t>Ingroeiregeling bespreekbaar</a:t>
                      </a:r>
                    </a:p>
                    <a:p>
                      <a:pPr marL="285750" lvl="0" indent="-285750">
                        <a:buFont typeface="Arial" panose="020B0604020202020204" pitchFamily="34" charset="0"/>
                        <a:buChar char="•"/>
                      </a:pPr>
                      <a:r>
                        <a:rPr lang="nl-NL" sz="1400" kern="1200">
                          <a:solidFill>
                            <a:schemeClr val="dk1"/>
                          </a:solidFill>
                          <a:effectLst/>
                          <a:latin typeface="+mn-lt"/>
                          <a:ea typeface="+mn-ea"/>
                          <a:cs typeface="+mn-cs"/>
                        </a:rPr>
                        <a:t>Overeenkomst: recht van erfpacht, termijn 30 jaar met mogelijkheid tot verlengen</a:t>
                      </a:r>
                    </a:p>
                    <a:p>
                      <a:pPr marL="285750" lvl="0" indent="-285750">
                        <a:buFont typeface="Arial" panose="020B0604020202020204" pitchFamily="34" charset="0"/>
                        <a:buChar char="•"/>
                      </a:pPr>
                      <a:r>
                        <a:rPr lang="nl-NL" sz="1400" kern="1200">
                          <a:solidFill>
                            <a:schemeClr val="dk1"/>
                          </a:solidFill>
                          <a:effectLst/>
                          <a:latin typeface="+mn-lt"/>
                          <a:ea typeface="+mn-ea"/>
                          <a:cs typeface="+mn-cs"/>
                        </a:rPr>
                        <a:t>Geen eindvergoeding bij einde erfpacht</a:t>
                      </a:r>
                      <a:endParaRPr lang="nl-NL" sz="1400" kern="1200">
                        <a:solidFill>
                          <a:schemeClr val="dk1"/>
                        </a:solidFill>
                        <a:effectLst/>
                        <a:highlight>
                          <a:srgbClr val="FFFF00"/>
                        </a:highlight>
                        <a:latin typeface="+mn-lt"/>
                        <a:ea typeface="+mn-ea"/>
                        <a:cs typeface="+mn-cs"/>
                      </a:endParaRPr>
                    </a:p>
                    <a:p>
                      <a:pPr marL="285750" indent="-285750">
                        <a:buFont typeface="Arial" panose="020B0604020202020204" pitchFamily="34" charset="0"/>
                        <a:buChar char="•"/>
                      </a:pPr>
                      <a:r>
                        <a:rPr lang="nl-NL" sz="1400" kern="1200">
                          <a:solidFill>
                            <a:schemeClr val="dk1"/>
                          </a:solidFill>
                          <a:effectLst/>
                          <a:latin typeface="+mn-lt"/>
                          <a:ea typeface="+mn-ea"/>
                          <a:cs typeface="+mn-cs"/>
                        </a:rPr>
                        <a:t>Kosten en tijdsinzet voor benodigde vergunningen, omgevingsplanwijzigingen en het vestigen van de erfpacht zijn voor rekening van de ondernemende partij(en)</a:t>
                      </a:r>
                      <a:endParaRPr lang="nl-NL" sz="1400"/>
                    </a:p>
                  </a:txBody>
                  <a:tcPr/>
                </a:tc>
                <a:extLst>
                  <a:ext uri="{0D108BD9-81ED-4DB2-BD59-A6C34878D82A}">
                    <a16:rowId xmlns:a16="http://schemas.microsoft.com/office/drawing/2014/main" val="2424161472"/>
                  </a:ext>
                </a:extLst>
              </a:tr>
            </a:tbl>
          </a:graphicData>
        </a:graphic>
      </p:graphicFrame>
      <p:pic>
        <p:nvPicPr>
          <p:cNvPr id="10" name="Afbeelding 9" descr="Afbeelding met tekst, lijn, Lettertype, nummer&#10;&#10;Door AI gegenereerde inhoud is mogelijk onjuist.">
            <a:extLst>
              <a:ext uri="{FF2B5EF4-FFF2-40B4-BE49-F238E27FC236}">
                <a16:creationId xmlns:a16="http://schemas.microsoft.com/office/drawing/2014/main" id="{22552FF1-50D5-742A-E22E-8D3119FCDD6C}"/>
              </a:ext>
            </a:extLst>
          </p:cNvPr>
          <p:cNvPicPr>
            <a:picLocks noChangeAspect="1"/>
          </p:cNvPicPr>
          <p:nvPr/>
        </p:nvPicPr>
        <p:blipFill>
          <a:blip r:embed="rId4"/>
          <a:stretch>
            <a:fillRect/>
          </a:stretch>
        </p:blipFill>
        <p:spPr>
          <a:xfrm>
            <a:off x="2681714" y="2672774"/>
            <a:ext cx="6828571" cy="1961905"/>
          </a:xfrm>
          <a:prstGeom prst="rect">
            <a:avLst/>
          </a:prstGeom>
        </p:spPr>
      </p:pic>
    </p:spTree>
    <p:extLst>
      <p:ext uri="{BB962C8B-B14F-4D97-AF65-F5344CB8AC3E}">
        <p14:creationId xmlns:p14="http://schemas.microsoft.com/office/powerpoint/2010/main" val="23403768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A80EA0-77E2-AECA-9574-B9F4D0AAF60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71ED2E9-EDD5-B6B7-94E5-22A7D3DB2CD3}"/>
              </a:ext>
            </a:extLst>
          </p:cNvPr>
          <p:cNvSpPr>
            <a:spLocks noGrp="1"/>
          </p:cNvSpPr>
          <p:nvPr>
            <p:ph type="title"/>
          </p:nvPr>
        </p:nvSpPr>
        <p:spPr>
          <a:xfrm>
            <a:off x="838200" y="100738"/>
            <a:ext cx="10515600" cy="1325563"/>
          </a:xfrm>
        </p:spPr>
        <p:txBody>
          <a:bodyPr/>
          <a:lstStyle/>
          <a:p>
            <a:r>
              <a:rPr lang="nl-NL">
                <a:ln w="0"/>
                <a:solidFill>
                  <a:schemeClr val="accent1"/>
                </a:solidFill>
              </a:rPr>
              <a:t>Passend initiatief</a:t>
            </a:r>
          </a:p>
        </p:txBody>
      </p:sp>
      <p:pic>
        <p:nvPicPr>
          <p:cNvPr id="4" name="Afbeelding 3" descr="Afbeelding met Graphics, grafische vormgeving, clipart, Lettertype&#10;&#10;Automatisch gegenereerde beschrijving">
            <a:extLst>
              <a:ext uri="{FF2B5EF4-FFF2-40B4-BE49-F238E27FC236}">
                <a16:creationId xmlns:a16="http://schemas.microsoft.com/office/drawing/2014/main" id="{57749947-EDBD-4326-5442-3287BD7A04D9}"/>
              </a:ext>
            </a:extLst>
          </p:cNvPr>
          <p:cNvPicPr>
            <a:picLocks noChangeAspect="1"/>
          </p:cNvPicPr>
          <p:nvPr/>
        </p:nvPicPr>
        <p:blipFill>
          <a:blip r:embed="rId2"/>
          <a:stretch>
            <a:fillRect/>
          </a:stretch>
        </p:blipFill>
        <p:spPr>
          <a:xfrm>
            <a:off x="9606455" y="101049"/>
            <a:ext cx="1633368" cy="495406"/>
          </a:xfrm>
          <a:prstGeom prst="rect">
            <a:avLst/>
          </a:prstGeom>
        </p:spPr>
      </p:pic>
      <p:pic>
        <p:nvPicPr>
          <p:cNvPr id="5" name="Afbeelding 4" descr="Afbeelding met groen, tekst, ontwerp, plant&#10;&#10;Automatisch gegenereerde beschrijving">
            <a:extLst>
              <a:ext uri="{FF2B5EF4-FFF2-40B4-BE49-F238E27FC236}">
                <a16:creationId xmlns:a16="http://schemas.microsoft.com/office/drawing/2014/main" id="{BC10AA05-F20C-3383-3284-7A7A2D9F9719}"/>
              </a:ext>
            </a:extLst>
          </p:cNvPr>
          <p:cNvPicPr>
            <a:picLocks noChangeAspect="1"/>
          </p:cNvPicPr>
          <p:nvPr/>
        </p:nvPicPr>
        <p:blipFill>
          <a:blip r:embed="rId3"/>
          <a:stretch>
            <a:fillRect/>
          </a:stretch>
        </p:blipFill>
        <p:spPr>
          <a:xfrm>
            <a:off x="11400823" y="100738"/>
            <a:ext cx="663066" cy="530453"/>
          </a:xfrm>
          <a:prstGeom prst="rect">
            <a:avLst/>
          </a:prstGeom>
        </p:spPr>
      </p:pic>
      <p:cxnSp>
        <p:nvCxnSpPr>
          <p:cNvPr id="7" name="Rechte verbindingslijn 6">
            <a:extLst>
              <a:ext uri="{FF2B5EF4-FFF2-40B4-BE49-F238E27FC236}">
                <a16:creationId xmlns:a16="http://schemas.microsoft.com/office/drawing/2014/main" id="{DFC13F5C-A55B-4804-B5B7-91271F887645}"/>
              </a:ext>
            </a:extLst>
          </p:cNvPr>
          <p:cNvCxnSpPr>
            <a:cxnSpLocks/>
          </p:cNvCxnSpPr>
          <p:nvPr/>
        </p:nvCxnSpPr>
        <p:spPr>
          <a:xfrm>
            <a:off x="0" y="1105935"/>
            <a:ext cx="7090117" cy="0"/>
          </a:xfrm>
          <a:prstGeom prst="line">
            <a:avLst/>
          </a:prstGeom>
          <a:ln w="38100">
            <a:solidFill>
              <a:srgbClr val="E1E03F"/>
            </a:solidFill>
          </a:ln>
        </p:spPr>
        <p:style>
          <a:lnRef idx="2">
            <a:schemeClr val="accent1"/>
          </a:lnRef>
          <a:fillRef idx="0">
            <a:schemeClr val="accent1"/>
          </a:fillRef>
          <a:effectRef idx="1">
            <a:schemeClr val="accent1"/>
          </a:effectRef>
          <a:fontRef idx="minor">
            <a:schemeClr val="tx1"/>
          </a:fontRef>
        </p:style>
      </p:cxnSp>
      <p:sp>
        <p:nvSpPr>
          <p:cNvPr id="8" name="Rectangle 1">
            <a:extLst>
              <a:ext uri="{FF2B5EF4-FFF2-40B4-BE49-F238E27FC236}">
                <a16:creationId xmlns:a16="http://schemas.microsoft.com/office/drawing/2014/main" id="{420FBD63-B197-2456-D9AE-C8BA53212F23}"/>
              </a:ext>
            </a:extLst>
          </p:cNvPr>
          <p:cNvSpPr>
            <a:spLocks noChangeArrowheads="1"/>
          </p:cNvSpPr>
          <p:nvPr/>
        </p:nvSpPr>
        <p:spPr bwMode="auto">
          <a:xfrm>
            <a:off x="-2468193" y="0"/>
            <a:ext cx="20089111"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nl-NL"/>
          </a:p>
        </p:txBody>
      </p:sp>
      <p:sp>
        <p:nvSpPr>
          <p:cNvPr id="10" name="Tijdelijke aanduiding voor inhoud 9">
            <a:extLst>
              <a:ext uri="{FF2B5EF4-FFF2-40B4-BE49-F238E27FC236}">
                <a16:creationId xmlns:a16="http://schemas.microsoft.com/office/drawing/2014/main" id="{BA2E9F5B-1E83-1196-94CF-1569B1974C83}"/>
              </a:ext>
            </a:extLst>
          </p:cNvPr>
          <p:cNvSpPr>
            <a:spLocks noGrp="1"/>
          </p:cNvSpPr>
          <p:nvPr>
            <p:ph idx="1"/>
          </p:nvPr>
        </p:nvSpPr>
        <p:spPr/>
        <p:txBody>
          <a:bodyPr vert="horz" lIns="91440" tIns="45720" rIns="91440" bIns="45720" rtlCol="0" anchor="t">
            <a:normAutofit/>
          </a:bodyPr>
          <a:lstStyle/>
          <a:p>
            <a:pPr marL="0" indent="0" algn="l">
              <a:buNone/>
            </a:pPr>
            <a:r>
              <a:rPr lang="nl-NL" sz="1500" b="0" i="0" u="none" strike="noStrike" baseline="0">
                <a:latin typeface="Aptos"/>
              </a:rPr>
              <a:t>Een initiatief vinden we ‘passend’ als:</a:t>
            </a:r>
          </a:p>
          <a:p>
            <a:pPr algn="l"/>
            <a:r>
              <a:rPr lang="nl-NL" sz="1500" b="0" i="0" u="none" strike="noStrike" baseline="0">
                <a:latin typeface="Aptos"/>
              </a:rPr>
              <a:t>het in overeenstemming is met de doelstellingen van het </a:t>
            </a:r>
            <a:r>
              <a:rPr lang="nl-NL" sz="1500">
                <a:latin typeface="Aptos"/>
              </a:rPr>
              <a:t>Recreatieschap</a:t>
            </a:r>
            <a:r>
              <a:rPr lang="nl-NL" sz="1500" b="0" i="0" u="none" strike="noStrike" baseline="0">
                <a:latin typeface="Aptos"/>
              </a:rPr>
              <a:t> </a:t>
            </a:r>
            <a:r>
              <a:rPr lang="nl-NL" sz="1500" b="0" i="0" u="none" strike="noStrike" baseline="0" err="1">
                <a:latin typeface="Aptos"/>
              </a:rPr>
              <a:t>Rottemeren</a:t>
            </a:r>
            <a:r>
              <a:rPr lang="nl-NL" sz="1500" b="0" i="0" u="none" strike="noStrike" baseline="0">
                <a:latin typeface="Aptos"/>
              </a:rPr>
              <a:t>;</a:t>
            </a:r>
          </a:p>
          <a:p>
            <a:pPr algn="l"/>
            <a:r>
              <a:rPr lang="nl-NL" sz="1500" b="0" i="0" u="none" strike="noStrike" baseline="0">
                <a:latin typeface="Aptos"/>
              </a:rPr>
              <a:t>het in overeenstemming is met het karakter en de uitstraling van het Lage Bergse Bos;</a:t>
            </a:r>
          </a:p>
          <a:p>
            <a:pPr algn="l"/>
            <a:r>
              <a:rPr lang="nl-NL" sz="1500">
                <a:latin typeface="Aptos"/>
              </a:rPr>
              <a:t>h</a:t>
            </a:r>
            <a:r>
              <a:rPr lang="nl-NL" sz="1500" b="0" i="0" u="none" strike="noStrike" baseline="0">
                <a:latin typeface="Aptos"/>
              </a:rPr>
              <a:t>et aansluit </a:t>
            </a:r>
            <a:r>
              <a:rPr lang="nl-NL" sz="1500" b="0" i="0" u="none" strike="noStrike" baseline="0"/>
              <a:t>bij</a:t>
            </a:r>
            <a:r>
              <a:rPr lang="nl-NL" sz="1500" b="0" i="0" u="none" strike="noStrike" baseline="0">
                <a:latin typeface="Aptos"/>
              </a:rPr>
              <a:t> </a:t>
            </a:r>
            <a:r>
              <a:rPr lang="nl-NL" sz="1500">
                <a:latin typeface="Aptos"/>
              </a:rPr>
              <a:t>de omgevingsvisie 2.0 van de gemeente Lansingerland, het</a:t>
            </a:r>
            <a:r>
              <a:rPr lang="nl-NL" sz="1500" b="0" i="0" u="none" strike="noStrike" baseline="0">
                <a:latin typeface="Aptos"/>
              </a:rPr>
              <a:t> </a:t>
            </a:r>
            <a:r>
              <a:rPr lang="nl-NL" sz="1500">
                <a:latin typeface="Aptos"/>
              </a:rPr>
              <a:t>O</a:t>
            </a:r>
            <a:r>
              <a:rPr lang="nl-NL" sz="1500" b="0" i="0" u="none" strike="noStrike" baseline="0">
                <a:latin typeface="Aptos"/>
              </a:rPr>
              <a:t>ntwikkelplan Landschaps</a:t>
            </a:r>
            <a:r>
              <a:rPr lang="nl-NL" sz="1500">
                <a:latin typeface="Aptos"/>
              </a:rPr>
              <a:t>park de Rotte en het definitief ontwerp Lage Bergse Bos;</a:t>
            </a:r>
            <a:endParaRPr lang="nl-NL" sz="1500" b="0" i="0" u="none" strike="noStrike" baseline="0">
              <a:latin typeface="Aptos"/>
            </a:endParaRPr>
          </a:p>
          <a:p>
            <a:pPr algn="l"/>
            <a:r>
              <a:rPr lang="nl-NL" sz="1500" b="0" i="0" u="none" strike="noStrike" baseline="0">
                <a:latin typeface="Aptos"/>
              </a:rPr>
              <a:t>een duurzame economische exploitatie aannemelijk is;</a:t>
            </a:r>
          </a:p>
          <a:p>
            <a:pPr algn="l"/>
            <a:r>
              <a:rPr lang="nl-NL" sz="1500" b="0" i="0" u="none" strike="noStrike" baseline="0">
                <a:latin typeface="Aptos"/>
              </a:rPr>
              <a:t>de bebouwing (architectuur) past in het parkachtige karakter van de locatie;</a:t>
            </a:r>
          </a:p>
          <a:p>
            <a:pPr algn="l"/>
            <a:r>
              <a:rPr lang="nl-NL" sz="1500" b="0" i="0" u="none" strike="noStrike" baseline="0">
                <a:latin typeface="Aptos"/>
              </a:rPr>
              <a:t>bestaande natuur- en cultuurwaarden worden gerespecteerd en versterkt;</a:t>
            </a:r>
          </a:p>
          <a:p>
            <a:pPr algn="l"/>
            <a:r>
              <a:rPr lang="nl-NL" sz="1500" b="0" i="0" u="none" strike="noStrike" baseline="0">
                <a:latin typeface="Aptos"/>
              </a:rPr>
              <a:t>de kandidaat jaarlijks een marktconforme vergoeding kan betalen voor het grondgebruik (uitgaand van een recht van erfpacht met een erfpachtafhankelijk recht van opstal) </a:t>
            </a:r>
            <a:endParaRPr lang="nl-NL" sz="1500">
              <a:latin typeface="Aptos"/>
            </a:endParaRPr>
          </a:p>
        </p:txBody>
      </p:sp>
    </p:spTree>
    <p:extLst>
      <p:ext uri="{BB962C8B-B14F-4D97-AF65-F5344CB8AC3E}">
        <p14:creationId xmlns:p14="http://schemas.microsoft.com/office/powerpoint/2010/main" val="24702764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A80EA0-77E2-AECA-9574-B9F4D0AAF60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71ED2E9-EDD5-B6B7-94E5-22A7D3DB2CD3}"/>
              </a:ext>
            </a:extLst>
          </p:cNvPr>
          <p:cNvSpPr>
            <a:spLocks noGrp="1"/>
          </p:cNvSpPr>
          <p:nvPr>
            <p:ph type="title"/>
          </p:nvPr>
        </p:nvSpPr>
        <p:spPr>
          <a:xfrm>
            <a:off x="838200" y="100738"/>
            <a:ext cx="10515600" cy="1325563"/>
          </a:xfrm>
        </p:spPr>
        <p:txBody>
          <a:bodyPr/>
          <a:lstStyle/>
          <a:p>
            <a:r>
              <a:rPr lang="nl-NL">
                <a:ln w="0"/>
                <a:solidFill>
                  <a:schemeClr val="accent1"/>
                </a:solidFill>
              </a:rPr>
              <a:t>Eisen aan ontwikkelde partij(en)</a:t>
            </a:r>
          </a:p>
        </p:txBody>
      </p:sp>
      <p:pic>
        <p:nvPicPr>
          <p:cNvPr id="4" name="Afbeelding 3" descr="Afbeelding met Graphics, grafische vormgeving, clipart, Lettertype&#10;&#10;Automatisch gegenereerde beschrijving">
            <a:extLst>
              <a:ext uri="{FF2B5EF4-FFF2-40B4-BE49-F238E27FC236}">
                <a16:creationId xmlns:a16="http://schemas.microsoft.com/office/drawing/2014/main" id="{57749947-EDBD-4326-5442-3287BD7A04D9}"/>
              </a:ext>
            </a:extLst>
          </p:cNvPr>
          <p:cNvPicPr>
            <a:picLocks noChangeAspect="1"/>
          </p:cNvPicPr>
          <p:nvPr/>
        </p:nvPicPr>
        <p:blipFill>
          <a:blip r:embed="rId2"/>
          <a:stretch>
            <a:fillRect/>
          </a:stretch>
        </p:blipFill>
        <p:spPr>
          <a:xfrm>
            <a:off x="9606455" y="101049"/>
            <a:ext cx="1633368" cy="495406"/>
          </a:xfrm>
          <a:prstGeom prst="rect">
            <a:avLst/>
          </a:prstGeom>
        </p:spPr>
      </p:pic>
      <p:pic>
        <p:nvPicPr>
          <p:cNvPr id="5" name="Afbeelding 4" descr="Afbeelding met groen, tekst, ontwerp, plant&#10;&#10;Automatisch gegenereerde beschrijving">
            <a:extLst>
              <a:ext uri="{FF2B5EF4-FFF2-40B4-BE49-F238E27FC236}">
                <a16:creationId xmlns:a16="http://schemas.microsoft.com/office/drawing/2014/main" id="{BC10AA05-F20C-3383-3284-7A7A2D9F9719}"/>
              </a:ext>
            </a:extLst>
          </p:cNvPr>
          <p:cNvPicPr>
            <a:picLocks noChangeAspect="1"/>
          </p:cNvPicPr>
          <p:nvPr/>
        </p:nvPicPr>
        <p:blipFill>
          <a:blip r:embed="rId3"/>
          <a:stretch>
            <a:fillRect/>
          </a:stretch>
        </p:blipFill>
        <p:spPr>
          <a:xfrm>
            <a:off x="11400823" y="100738"/>
            <a:ext cx="663066" cy="530453"/>
          </a:xfrm>
          <a:prstGeom prst="rect">
            <a:avLst/>
          </a:prstGeom>
        </p:spPr>
      </p:pic>
      <p:cxnSp>
        <p:nvCxnSpPr>
          <p:cNvPr id="7" name="Rechte verbindingslijn 6">
            <a:extLst>
              <a:ext uri="{FF2B5EF4-FFF2-40B4-BE49-F238E27FC236}">
                <a16:creationId xmlns:a16="http://schemas.microsoft.com/office/drawing/2014/main" id="{DFC13F5C-A55B-4804-B5B7-91271F887645}"/>
              </a:ext>
            </a:extLst>
          </p:cNvPr>
          <p:cNvCxnSpPr>
            <a:cxnSpLocks/>
          </p:cNvCxnSpPr>
          <p:nvPr/>
        </p:nvCxnSpPr>
        <p:spPr>
          <a:xfrm>
            <a:off x="0" y="1105935"/>
            <a:ext cx="7090117" cy="0"/>
          </a:xfrm>
          <a:prstGeom prst="line">
            <a:avLst/>
          </a:prstGeom>
          <a:ln w="38100">
            <a:solidFill>
              <a:srgbClr val="E1E03F"/>
            </a:solidFill>
          </a:ln>
        </p:spPr>
        <p:style>
          <a:lnRef idx="2">
            <a:schemeClr val="accent1"/>
          </a:lnRef>
          <a:fillRef idx="0">
            <a:schemeClr val="accent1"/>
          </a:fillRef>
          <a:effectRef idx="1">
            <a:schemeClr val="accent1"/>
          </a:effectRef>
          <a:fontRef idx="minor">
            <a:schemeClr val="tx1"/>
          </a:fontRef>
        </p:style>
      </p:cxnSp>
      <p:sp>
        <p:nvSpPr>
          <p:cNvPr id="8" name="Rectangle 1">
            <a:extLst>
              <a:ext uri="{FF2B5EF4-FFF2-40B4-BE49-F238E27FC236}">
                <a16:creationId xmlns:a16="http://schemas.microsoft.com/office/drawing/2014/main" id="{420FBD63-B197-2456-D9AE-C8BA53212F23}"/>
              </a:ext>
            </a:extLst>
          </p:cNvPr>
          <p:cNvSpPr>
            <a:spLocks noChangeArrowheads="1"/>
          </p:cNvSpPr>
          <p:nvPr/>
        </p:nvSpPr>
        <p:spPr bwMode="auto">
          <a:xfrm>
            <a:off x="-2468193" y="0"/>
            <a:ext cx="20089111"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nl-NL"/>
          </a:p>
        </p:txBody>
      </p:sp>
      <p:sp>
        <p:nvSpPr>
          <p:cNvPr id="10" name="Tijdelijke aanduiding voor inhoud 9">
            <a:extLst>
              <a:ext uri="{FF2B5EF4-FFF2-40B4-BE49-F238E27FC236}">
                <a16:creationId xmlns:a16="http://schemas.microsoft.com/office/drawing/2014/main" id="{BA2E9F5B-1E83-1196-94CF-1569B1974C83}"/>
              </a:ext>
            </a:extLst>
          </p:cNvPr>
          <p:cNvSpPr>
            <a:spLocks noGrp="1"/>
          </p:cNvSpPr>
          <p:nvPr>
            <p:ph idx="1"/>
          </p:nvPr>
        </p:nvSpPr>
        <p:spPr/>
        <p:txBody>
          <a:bodyPr vert="horz" lIns="91440" tIns="45720" rIns="91440" bIns="45720" rtlCol="0" anchor="t">
            <a:normAutofit/>
          </a:bodyPr>
          <a:lstStyle/>
          <a:p>
            <a:pPr marL="0" indent="0" algn="l">
              <a:buNone/>
            </a:pPr>
            <a:r>
              <a:rPr lang="nl-NL" sz="1500">
                <a:latin typeface="Aptos"/>
              </a:rPr>
              <a:t>Het Recreatieschap vraagt dat u: </a:t>
            </a:r>
          </a:p>
          <a:p>
            <a:r>
              <a:rPr lang="nl-NL" sz="1500" b="0" i="0" u="none" strike="noStrike" baseline="0">
                <a:latin typeface="Aptos"/>
              </a:rPr>
              <a:t>aantoonbare kennis hebt van en ervaring met de voorgestelde sector;</a:t>
            </a:r>
          </a:p>
          <a:p>
            <a:pPr algn="l"/>
            <a:r>
              <a:rPr lang="nl-NL" sz="1500" b="0" i="0" u="none" strike="noStrike" baseline="0">
                <a:latin typeface="Aptos"/>
              </a:rPr>
              <a:t>ervaring hebt met de voorgestelde activiteit(en);</a:t>
            </a:r>
          </a:p>
          <a:p>
            <a:pPr algn="l"/>
            <a:r>
              <a:rPr lang="nl-NL" sz="1500" b="0" i="0" u="none" strike="noStrike" baseline="0">
                <a:latin typeface="Aptos"/>
              </a:rPr>
              <a:t>zelf zorg draagt voor een marktanalyse;</a:t>
            </a:r>
          </a:p>
          <a:p>
            <a:pPr algn="l"/>
            <a:r>
              <a:rPr lang="nl-NL" sz="1500" b="0" i="0" u="none" strike="noStrike" baseline="0">
                <a:latin typeface="Aptos"/>
              </a:rPr>
              <a:t>het idee weet te vatten in een concreet bedrijfsplan;</a:t>
            </a:r>
          </a:p>
          <a:p>
            <a:pPr algn="l"/>
            <a:r>
              <a:rPr lang="nl-NL" sz="1500" b="0" i="0" u="none" strike="noStrike" baseline="0">
                <a:latin typeface="Aptos"/>
              </a:rPr>
              <a:t>beschikt over de financiële middelen om te kunnen investeren;</a:t>
            </a:r>
          </a:p>
          <a:p>
            <a:pPr algn="l"/>
            <a:r>
              <a:rPr lang="nl-NL" sz="1500" b="0" i="0" u="none" strike="noStrike" baseline="0">
                <a:latin typeface="Aptos"/>
              </a:rPr>
              <a:t>medewerking geeft aan een integriteitstoets;</a:t>
            </a:r>
          </a:p>
          <a:p>
            <a:pPr algn="l"/>
            <a:r>
              <a:rPr lang="nl-NL" sz="1500">
                <a:latin typeface="Aptos"/>
              </a:rPr>
              <a:t>zelf het traject van omgevingsvergunning en de procedure voor aanpassen/ afwijken van het omgevingsplan regelt;</a:t>
            </a:r>
            <a:endParaRPr lang="nl-NL" sz="1500" b="0" i="0" u="none" strike="noStrike" baseline="0">
              <a:latin typeface="Aptos"/>
            </a:endParaRPr>
          </a:p>
          <a:p>
            <a:pPr algn="l"/>
            <a:r>
              <a:rPr lang="nl-NL" sz="1500">
                <a:latin typeface="Aptos"/>
              </a:rPr>
              <a:t>samenwerking met andere partijen organiseert.</a:t>
            </a:r>
          </a:p>
          <a:p>
            <a:pPr marL="0" indent="0" algn="l">
              <a:buNone/>
            </a:pPr>
            <a:endParaRPr lang="nl-NL"/>
          </a:p>
        </p:txBody>
      </p:sp>
    </p:spTree>
    <p:extLst>
      <p:ext uri="{BB962C8B-B14F-4D97-AF65-F5344CB8AC3E}">
        <p14:creationId xmlns:p14="http://schemas.microsoft.com/office/powerpoint/2010/main" val="35218785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A80EA0-77E2-AECA-9574-B9F4D0AAF60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71ED2E9-EDD5-B6B7-94E5-22A7D3DB2CD3}"/>
              </a:ext>
            </a:extLst>
          </p:cNvPr>
          <p:cNvSpPr>
            <a:spLocks noGrp="1"/>
          </p:cNvSpPr>
          <p:nvPr>
            <p:ph type="title"/>
          </p:nvPr>
        </p:nvSpPr>
        <p:spPr>
          <a:xfrm>
            <a:off x="838200" y="100738"/>
            <a:ext cx="10515600" cy="1325563"/>
          </a:xfrm>
        </p:spPr>
        <p:txBody>
          <a:bodyPr/>
          <a:lstStyle/>
          <a:p>
            <a:r>
              <a:rPr lang="nl-NL">
                <a:ln w="0"/>
                <a:solidFill>
                  <a:schemeClr val="accent1"/>
                </a:solidFill>
              </a:rPr>
              <a:t>Recreatieschap Rottemeren</a:t>
            </a:r>
          </a:p>
        </p:txBody>
      </p:sp>
      <p:pic>
        <p:nvPicPr>
          <p:cNvPr id="4" name="Afbeelding 3" descr="Afbeelding met Graphics, grafische vormgeving, clipart, Lettertype&#10;&#10;Automatisch gegenereerde beschrijving">
            <a:extLst>
              <a:ext uri="{FF2B5EF4-FFF2-40B4-BE49-F238E27FC236}">
                <a16:creationId xmlns:a16="http://schemas.microsoft.com/office/drawing/2014/main" id="{57749947-EDBD-4326-5442-3287BD7A04D9}"/>
              </a:ext>
            </a:extLst>
          </p:cNvPr>
          <p:cNvPicPr>
            <a:picLocks noChangeAspect="1"/>
          </p:cNvPicPr>
          <p:nvPr/>
        </p:nvPicPr>
        <p:blipFill>
          <a:blip r:embed="rId2"/>
          <a:stretch>
            <a:fillRect/>
          </a:stretch>
        </p:blipFill>
        <p:spPr>
          <a:xfrm>
            <a:off x="9606455" y="101049"/>
            <a:ext cx="1633368" cy="495406"/>
          </a:xfrm>
          <a:prstGeom prst="rect">
            <a:avLst/>
          </a:prstGeom>
        </p:spPr>
      </p:pic>
      <p:pic>
        <p:nvPicPr>
          <p:cNvPr id="5" name="Afbeelding 4" descr="Afbeelding met groen, tekst, ontwerp, plant&#10;&#10;Automatisch gegenereerde beschrijving">
            <a:extLst>
              <a:ext uri="{FF2B5EF4-FFF2-40B4-BE49-F238E27FC236}">
                <a16:creationId xmlns:a16="http://schemas.microsoft.com/office/drawing/2014/main" id="{BC10AA05-F20C-3383-3284-7A7A2D9F9719}"/>
              </a:ext>
            </a:extLst>
          </p:cNvPr>
          <p:cNvPicPr>
            <a:picLocks noChangeAspect="1"/>
          </p:cNvPicPr>
          <p:nvPr/>
        </p:nvPicPr>
        <p:blipFill>
          <a:blip r:embed="rId3"/>
          <a:stretch>
            <a:fillRect/>
          </a:stretch>
        </p:blipFill>
        <p:spPr>
          <a:xfrm>
            <a:off x="11400823" y="100738"/>
            <a:ext cx="663066" cy="530453"/>
          </a:xfrm>
          <a:prstGeom prst="rect">
            <a:avLst/>
          </a:prstGeom>
        </p:spPr>
      </p:pic>
      <p:cxnSp>
        <p:nvCxnSpPr>
          <p:cNvPr id="7" name="Rechte verbindingslijn 6">
            <a:extLst>
              <a:ext uri="{FF2B5EF4-FFF2-40B4-BE49-F238E27FC236}">
                <a16:creationId xmlns:a16="http://schemas.microsoft.com/office/drawing/2014/main" id="{DFC13F5C-A55B-4804-B5B7-91271F887645}"/>
              </a:ext>
            </a:extLst>
          </p:cNvPr>
          <p:cNvCxnSpPr>
            <a:cxnSpLocks/>
          </p:cNvCxnSpPr>
          <p:nvPr/>
        </p:nvCxnSpPr>
        <p:spPr>
          <a:xfrm>
            <a:off x="0" y="1105935"/>
            <a:ext cx="7090117" cy="0"/>
          </a:xfrm>
          <a:prstGeom prst="line">
            <a:avLst/>
          </a:prstGeom>
          <a:ln w="38100">
            <a:solidFill>
              <a:srgbClr val="E1E03F"/>
            </a:solidFill>
          </a:ln>
        </p:spPr>
        <p:style>
          <a:lnRef idx="2">
            <a:schemeClr val="accent1"/>
          </a:lnRef>
          <a:fillRef idx="0">
            <a:schemeClr val="accent1"/>
          </a:fillRef>
          <a:effectRef idx="1">
            <a:schemeClr val="accent1"/>
          </a:effectRef>
          <a:fontRef idx="minor">
            <a:schemeClr val="tx1"/>
          </a:fontRef>
        </p:style>
      </p:cxnSp>
      <p:sp>
        <p:nvSpPr>
          <p:cNvPr id="3" name="Tijdelijke aanduiding voor inhoud 2">
            <a:extLst>
              <a:ext uri="{FF2B5EF4-FFF2-40B4-BE49-F238E27FC236}">
                <a16:creationId xmlns:a16="http://schemas.microsoft.com/office/drawing/2014/main" id="{AA2FBC15-4947-DCEC-3350-A4630E322E7F}"/>
              </a:ext>
            </a:extLst>
          </p:cNvPr>
          <p:cNvSpPr>
            <a:spLocks noGrp="1"/>
          </p:cNvSpPr>
          <p:nvPr>
            <p:ph idx="1"/>
          </p:nvPr>
        </p:nvSpPr>
        <p:spPr>
          <a:xfrm>
            <a:off x="838714" y="1412627"/>
            <a:ext cx="8908011" cy="4029230"/>
          </a:xfrm>
        </p:spPr>
        <p:txBody>
          <a:bodyPr vert="horz" lIns="91440" tIns="45720" rIns="91440" bIns="45720" rtlCol="0" anchor="t">
            <a:normAutofit/>
          </a:bodyPr>
          <a:lstStyle/>
          <a:p>
            <a:pPr marL="0" indent="0">
              <a:lnSpc>
                <a:spcPct val="115000"/>
              </a:lnSpc>
              <a:spcAft>
                <a:spcPts val="800"/>
              </a:spcAft>
              <a:buNone/>
            </a:pPr>
            <a:r>
              <a:rPr lang="nl-NL" sz="1500" kern="100">
                <a:effectLst/>
                <a:latin typeface="Aptos"/>
                <a:ea typeface="Aptos" panose="020B0004020202020204" pitchFamily="34" charset="0"/>
                <a:cs typeface="Times New Roman"/>
              </a:rPr>
              <a:t>Het Recreatieschap Rottemeren is een gemeenschappelijke regeling van de gemeenten Lansingerland, Rotterdam en Zuidplas. Het is opgericht ten behoeve van openluchtrecreatie en natuurbescherming van het Rottemeren gebied. We onderscheiden diverse deelgebieden met elk zijn kenmerken. Het Lage Bergse bos is </a:t>
            </a:r>
            <a:r>
              <a:rPr lang="nl-NL" sz="1500" kern="100">
                <a:latin typeface="Aptos"/>
                <a:ea typeface="Aptos" panose="020B0004020202020204" pitchFamily="34" charset="0"/>
                <a:cs typeface="Times New Roman"/>
              </a:rPr>
              <a:t>één</a:t>
            </a:r>
            <a:r>
              <a:rPr lang="nl-NL" sz="1500" kern="100">
                <a:effectLst/>
                <a:latin typeface="Aptos"/>
                <a:ea typeface="Aptos" panose="020B0004020202020204" pitchFamily="34" charset="0"/>
                <a:cs typeface="Times New Roman"/>
              </a:rPr>
              <a:t> van de gebieden.</a:t>
            </a:r>
          </a:p>
          <a:p>
            <a:pPr marL="0" indent="0">
              <a:lnSpc>
                <a:spcPct val="115000"/>
              </a:lnSpc>
              <a:spcAft>
                <a:spcPts val="800"/>
              </a:spcAft>
              <a:buNone/>
            </a:pPr>
            <a:r>
              <a:rPr lang="nl-NL" sz="1500" kern="100">
                <a:effectLst/>
                <a:latin typeface="Aptos"/>
                <a:ea typeface="Aptos" panose="020B0004020202020204" pitchFamily="34" charset="0"/>
                <a:cs typeface="Times New Roman"/>
              </a:rPr>
              <a:t> Het </a:t>
            </a:r>
            <a:r>
              <a:rPr lang="nl-NL" sz="1500" kern="100">
                <a:latin typeface="Aptos"/>
                <a:ea typeface="Aptos" panose="020B0004020202020204" pitchFamily="34" charset="0"/>
                <a:cs typeface="Times New Roman"/>
              </a:rPr>
              <a:t>Recreatieschap</a:t>
            </a:r>
            <a:r>
              <a:rPr lang="nl-NL" sz="1500" kern="100">
                <a:effectLst/>
                <a:latin typeface="Aptos"/>
                <a:ea typeface="Aptos" panose="020B0004020202020204" pitchFamily="34" charset="0"/>
                <a:cs typeface="Times New Roman"/>
              </a:rPr>
              <a:t> is als eigenaar van het gebied verantwoordelijk voor het beheer. Staatsbosbeheer zorgt voor uitvoering van dat beheer: onderhoud, vastgoed- en contractbeheer, vergunningverlening, toezicht en handhaving, communicatie en juridische zaken. Staatsbosbeheer organiseert ook namens het Recreatieschap de ontwikkeling en uitgifte van dit terrein.</a:t>
            </a:r>
          </a:p>
          <a:p>
            <a:pPr marL="0" indent="0">
              <a:lnSpc>
                <a:spcPct val="115000"/>
              </a:lnSpc>
              <a:spcAft>
                <a:spcPts val="800"/>
              </a:spcAft>
              <a:buNone/>
            </a:pPr>
            <a:r>
              <a:rPr lang="nl-NL" sz="1500" kern="100">
                <a:effectLst/>
                <a:latin typeface="Aptos" panose="020B0004020202020204" pitchFamily="34" charset="0"/>
                <a:ea typeface="Aptos" panose="020B000402020202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Voor meer informatie:  </a:t>
            </a:r>
            <a:r>
              <a:rPr lang="nl-NL" sz="1500" u="sng" kern="100">
                <a:effectLst/>
                <a:latin typeface="Aptos" panose="020B0004020202020204" pitchFamily="34" charset="0"/>
                <a:ea typeface="Aptos" panose="020B000402020202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www.recreatieschap</a:t>
            </a:r>
            <a:r>
              <a:rPr lang="nl-NL" sz="1500" u="sng" kern="100">
                <a:effectLst/>
                <a:latin typeface="Aptos" panose="020B0004020202020204" pitchFamily="34" charset="0"/>
                <a:ea typeface="Aptos" panose="020B0004020202020204" pitchFamily="34" charset="0"/>
                <a:cs typeface="Times New Roman" panose="02020603050405020304" pitchFamily="18" charset="0"/>
              </a:rPr>
              <a:t> Rottemeren.nl</a:t>
            </a:r>
          </a:p>
          <a:p>
            <a:endParaRPr lang="nl-NL"/>
          </a:p>
        </p:txBody>
      </p:sp>
    </p:spTree>
    <p:extLst>
      <p:ext uri="{BB962C8B-B14F-4D97-AF65-F5344CB8AC3E}">
        <p14:creationId xmlns:p14="http://schemas.microsoft.com/office/powerpoint/2010/main" val="2081423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A80EA0-77E2-AECA-9574-B9F4D0AAF60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71ED2E9-EDD5-B6B7-94E5-22A7D3DB2CD3}"/>
              </a:ext>
            </a:extLst>
          </p:cNvPr>
          <p:cNvSpPr>
            <a:spLocks noGrp="1"/>
          </p:cNvSpPr>
          <p:nvPr>
            <p:ph type="title"/>
          </p:nvPr>
        </p:nvSpPr>
        <p:spPr>
          <a:xfrm>
            <a:off x="838200" y="100738"/>
            <a:ext cx="10515600" cy="1325563"/>
          </a:xfrm>
        </p:spPr>
        <p:txBody>
          <a:bodyPr/>
          <a:lstStyle/>
          <a:p>
            <a:r>
              <a:rPr lang="nl-NL">
                <a:ln w="0"/>
                <a:solidFill>
                  <a:schemeClr val="accent1"/>
                </a:solidFill>
              </a:rPr>
              <a:t>Uitgifteproces</a:t>
            </a:r>
          </a:p>
        </p:txBody>
      </p:sp>
      <p:pic>
        <p:nvPicPr>
          <p:cNvPr id="4" name="Afbeelding 3" descr="Afbeelding met Graphics, grafische vormgeving, clipart, Lettertype&#10;&#10;Automatisch gegenereerde beschrijving">
            <a:extLst>
              <a:ext uri="{FF2B5EF4-FFF2-40B4-BE49-F238E27FC236}">
                <a16:creationId xmlns:a16="http://schemas.microsoft.com/office/drawing/2014/main" id="{57749947-EDBD-4326-5442-3287BD7A04D9}"/>
              </a:ext>
            </a:extLst>
          </p:cNvPr>
          <p:cNvPicPr>
            <a:picLocks noChangeAspect="1"/>
          </p:cNvPicPr>
          <p:nvPr/>
        </p:nvPicPr>
        <p:blipFill>
          <a:blip r:embed="rId2"/>
          <a:stretch>
            <a:fillRect/>
          </a:stretch>
        </p:blipFill>
        <p:spPr>
          <a:xfrm>
            <a:off x="9606455" y="101049"/>
            <a:ext cx="1633368" cy="495406"/>
          </a:xfrm>
          <a:prstGeom prst="rect">
            <a:avLst/>
          </a:prstGeom>
        </p:spPr>
      </p:pic>
      <p:pic>
        <p:nvPicPr>
          <p:cNvPr id="5" name="Afbeelding 4" descr="Afbeelding met groen, tekst, ontwerp, plant&#10;&#10;Automatisch gegenereerde beschrijving">
            <a:extLst>
              <a:ext uri="{FF2B5EF4-FFF2-40B4-BE49-F238E27FC236}">
                <a16:creationId xmlns:a16="http://schemas.microsoft.com/office/drawing/2014/main" id="{BC10AA05-F20C-3383-3284-7A7A2D9F9719}"/>
              </a:ext>
            </a:extLst>
          </p:cNvPr>
          <p:cNvPicPr>
            <a:picLocks noChangeAspect="1"/>
          </p:cNvPicPr>
          <p:nvPr/>
        </p:nvPicPr>
        <p:blipFill>
          <a:blip r:embed="rId3"/>
          <a:stretch>
            <a:fillRect/>
          </a:stretch>
        </p:blipFill>
        <p:spPr>
          <a:xfrm>
            <a:off x="11400823" y="100738"/>
            <a:ext cx="663066" cy="530453"/>
          </a:xfrm>
          <a:prstGeom prst="rect">
            <a:avLst/>
          </a:prstGeom>
        </p:spPr>
      </p:pic>
      <p:cxnSp>
        <p:nvCxnSpPr>
          <p:cNvPr id="7" name="Rechte verbindingslijn 6">
            <a:extLst>
              <a:ext uri="{FF2B5EF4-FFF2-40B4-BE49-F238E27FC236}">
                <a16:creationId xmlns:a16="http://schemas.microsoft.com/office/drawing/2014/main" id="{DFC13F5C-A55B-4804-B5B7-91271F887645}"/>
              </a:ext>
            </a:extLst>
          </p:cNvPr>
          <p:cNvCxnSpPr>
            <a:cxnSpLocks/>
          </p:cNvCxnSpPr>
          <p:nvPr/>
        </p:nvCxnSpPr>
        <p:spPr>
          <a:xfrm>
            <a:off x="0" y="1105935"/>
            <a:ext cx="7090117" cy="0"/>
          </a:xfrm>
          <a:prstGeom prst="line">
            <a:avLst/>
          </a:prstGeom>
          <a:ln w="38100">
            <a:solidFill>
              <a:srgbClr val="E1E03F"/>
            </a:solidFill>
          </a:ln>
        </p:spPr>
        <p:style>
          <a:lnRef idx="2">
            <a:schemeClr val="accent1"/>
          </a:lnRef>
          <a:fillRef idx="0">
            <a:schemeClr val="accent1"/>
          </a:fillRef>
          <a:effectRef idx="1">
            <a:schemeClr val="accent1"/>
          </a:effectRef>
          <a:fontRef idx="minor">
            <a:schemeClr val="tx1"/>
          </a:fontRef>
        </p:style>
      </p:cxnSp>
      <p:sp>
        <p:nvSpPr>
          <p:cNvPr id="3" name="Tijdelijke aanduiding voor inhoud 2">
            <a:extLst>
              <a:ext uri="{FF2B5EF4-FFF2-40B4-BE49-F238E27FC236}">
                <a16:creationId xmlns:a16="http://schemas.microsoft.com/office/drawing/2014/main" id="{AA2FBC15-4947-DCEC-3350-A4630E322E7F}"/>
              </a:ext>
            </a:extLst>
          </p:cNvPr>
          <p:cNvSpPr>
            <a:spLocks noGrp="1"/>
          </p:cNvSpPr>
          <p:nvPr>
            <p:ph idx="1"/>
          </p:nvPr>
        </p:nvSpPr>
        <p:spPr>
          <a:xfrm>
            <a:off x="621000" y="1390856"/>
            <a:ext cx="8908011" cy="4029230"/>
          </a:xfrm>
        </p:spPr>
        <p:txBody>
          <a:bodyPr vert="horz" lIns="91440" tIns="45720" rIns="91440" bIns="45720" rtlCol="0" anchor="t">
            <a:normAutofit/>
          </a:bodyPr>
          <a:lstStyle/>
          <a:p>
            <a:endParaRPr lang="nl-NL"/>
          </a:p>
          <a:p>
            <a:r>
              <a:rPr lang="nl-NL" sz="1500"/>
              <a:t>Marktverkenning</a:t>
            </a:r>
          </a:p>
          <a:p>
            <a:r>
              <a:rPr lang="nl-NL" sz="1500"/>
              <a:t>Eventueel aanscherping programma van eisen</a:t>
            </a:r>
          </a:p>
          <a:p>
            <a:r>
              <a:rPr lang="nl-NL" sz="1500"/>
              <a:t>Uitgifteprocedure conform procedureleidraad (2026)</a:t>
            </a:r>
          </a:p>
        </p:txBody>
      </p:sp>
    </p:spTree>
    <p:extLst>
      <p:ext uri="{BB962C8B-B14F-4D97-AF65-F5344CB8AC3E}">
        <p14:creationId xmlns:p14="http://schemas.microsoft.com/office/powerpoint/2010/main" val="20145208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5BE171-4644-D567-F8E0-D7E80188A80D}"/>
              </a:ext>
            </a:extLst>
          </p:cNvPr>
          <p:cNvSpPr>
            <a:spLocks noGrp="1"/>
          </p:cNvSpPr>
          <p:nvPr>
            <p:ph type="title"/>
          </p:nvPr>
        </p:nvSpPr>
        <p:spPr/>
        <p:txBody>
          <a:bodyPr/>
          <a:lstStyle/>
          <a:p>
            <a:r>
              <a:rPr lang="nl-NL">
                <a:ln w="0"/>
                <a:solidFill>
                  <a:schemeClr val="accent1"/>
                </a:solidFill>
              </a:rPr>
              <a:t>Creatieve partij (en) gezocht!</a:t>
            </a:r>
          </a:p>
        </p:txBody>
      </p:sp>
      <p:sp>
        <p:nvSpPr>
          <p:cNvPr id="3" name="Tijdelijke aanduiding voor inhoud 2">
            <a:extLst>
              <a:ext uri="{FF2B5EF4-FFF2-40B4-BE49-F238E27FC236}">
                <a16:creationId xmlns:a16="http://schemas.microsoft.com/office/drawing/2014/main" id="{2E57BE75-3FB7-07C6-4BD9-8FE7181EB199}"/>
              </a:ext>
            </a:extLst>
          </p:cNvPr>
          <p:cNvSpPr>
            <a:spLocks noGrp="1"/>
          </p:cNvSpPr>
          <p:nvPr>
            <p:ph idx="1"/>
          </p:nvPr>
        </p:nvSpPr>
        <p:spPr>
          <a:xfrm>
            <a:off x="452673" y="1825625"/>
            <a:ext cx="6771991" cy="4351338"/>
          </a:xfrm>
        </p:spPr>
        <p:txBody>
          <a:bodyPr vert="horz" lIns="91440" tIns="45720" rIns="91440" bIns="45720" rtlCol="0" anchor="t">
            <a:normAutofit fontScale="85000" lnSpcReduction="10000"/>
          </a:bodyPr>
          <a:lstStyle/>
          <a:p>
            <a:pPr marL="0" indent="0">
              <a:lnSpc>
                <a:spcPct val="110000"/>
              </a:lnSpc>
              <a:spcAft>
                <a:spcPts val="800"/>
              </a:spcAft>
              <a:buNone/>
            </a:pPr>
            <a:r>
              <a:rPr lang="nl-NL" sz="1800" kern="100">
                <a:effectLst/>
                <a:latin typeface="Aptos"/>
                <a:ea typeface="Aptos" panose="020B0004020202020204" pitchFamily="34" charset="0"/>
                <a:cs typeface="Times New Roman"/>
              </a:rPr>
              <a:t>Het </a:t>
            </a:r>
            <a:r>
              <a:rPr lang="nl-NL" sz="1800" kern="100">
                <a:latin typeface="Aptos"/>
                <a:ea typeface="Aptos" panose="020B0004020202020204" pitchFamily="34" charset="0"/>
                <a:cs typeface="Times New Roman"/>
              </a:rPr>
              <a:t>Recreatieschap</a:t>
            </a:r>
            <a:r>
              <a:rPr lang="nl-NL" sz="1800" kern="100">
                <a:effectLst/>
                <a:latin typeface="Aptos"/>
                <a:ea typeface="Aptos" panose="020B0004020202020204" pitchFamily="34" charset="0"/>
                <a:cs typeface="Times New Roman"/>
              </a:rPr>
              <a:t> </a:t>
            </a:r>
            <a:r>
              <a:rPr lang="nl-NL" sz="1800" kern="100" err="1">
                <a:effectLst/>
                <a:latin typeface="Aptos"/>
                <a:ea typeface="Aptos" panose="020B0004020202020204" pitchFamily="34" charset="0"/>
                <a:cs typeface="Times New Roman"/>
              </a:rPr>
              <a:t>Rottemeren</a:t>
            </a:r>
            <a:r>
              <a:rPr lang="nl-NL" sz="1800" kern="100">
                <a:effectLst/>
                <a:latin typeface="Aptos"/>
                <a:ea typeface="Aptos" panose="020B0004020202020204" pitchFamily="34" charset="0"/>
                <a:cs typeface="Times New Roman"/>
              </a:rPr>
              <a:t> heeft afgelopen jaren fors geïnvesteerd in het Lage Bergse </a:t>
            </a:r>
            <a:r>
              <a:rPr lang="nl-NL" sz="1800" kern="100">
                <a:latin typeface="Aptos"/>
                <a:ea typeface="Aptos" panose="020B0004020202020204" pitchFamily="34" charset="0"/>
                <a:cs typeface="Times New Roman"/>
              </a:rPr>
              <a:t>B</a:t>
            </a:r>
            <a:r>
              <a:rPr lang="nl-NL" sz="1800" kern="100">
                <a:effectLst/>
                <a:latin typeface="Aptos"/>
                <a:ea typeface="Aptos" panose="020B0004020202020204" pitchFamily="34" charset="0"/>
                <a:cs typeface="Times New Roman"/>
              </a:rPr>
              <a:t>os. Zo is een prachtig </a:t>
            </a:r>
            <a:r>
              <a:rPr lang="nl-NL" sz="1800" kern="100" err="1">
                <a:effectLst/>
                <a:latin typeface="Aptos"/>
                <a:ea typeface="Aptos" panose="020B0004020202020204" pitchFamily="34" charset="0"/>
                <a:cs typeface="Times New Roman"/>
              </a:rPr>
              <a:t>vlonderpad</a:t>
            </a:r>
            <a:r>
              <a:rPr lang="nl-NL" sz="1800" kern="100">
                <a:effectLst/>
                <a:latin typeface="Aptos"/>
                <a:ea typeface="Aptos" panose="020B0004020202020204" pitchFamily="34" charset="0"/>
                <a:cs typeface="Times New Roman"/>
              </a:rPr>
              <a:t> in het </a:t>
            </a:r>
            <a:r>
              <a:rPr lang="nl-NL" sz="1800" kern="100" err="1">
                <a:effectLst/>
                <a:latin typeface="Aptos"/>
                <a:ea typeface="Aptos" panose="020B0004020202020204" pitchFamily="34" charset="0"/>
                <a:cs typeface="Times New Roman"/>
              </a:rPr>
              <a:t>runderbos</a:t>
            </a:r>
            <a:r>
              <a:rPr lang="nl-NL" sz="1800" kern="100">
                <a:effectLst/>
                <a:latin typeface="Aptos"/>
                <a:ea typeface="Aptos" panose="020B0004020202020204" pitchFamily="34" charset="0"/>
                <a:cs typeface="Times New Roman"/>
              </a:rPr>
              <a:t> gemaakt, wandel en fietspaden zijn aangelegd, is nieuw meubilair geplaatst en zijn alle  parkeerplaatsen vernieuwd. Ook het </a:t>
            </a:r>
            <a:r>
              <a:rPr lang="nl-NL" sz="1800" kern="100">
                <a:latin typeface="Aptos"/>
                <a:ea typeface="Aptos" panose="020B0004020202020204" pitchFamily="34" charset="0"/>
                <a:cs typeface="Times New Roman"/>
              </a:rPr>
              <a:t>tunneltracé</a:t>
            </a:r>
            <a:r>
              <a:rPr lang="nl-NL" sz="1800" kern="100">
                <a:effectLst/>
                <a:latin typeface="Aptos"/>
                <a:ea typeface="Aptos" panose="020B0004020202020204" pitchFamily="34" charset="0"/>
                <a:cs typeface="Times New Roman"/>
              </a:rPr>
              <a:t> van de A13/A16 is door Rijkswaterstaat aangeplant waardoor op termijn het bos weer prachtig doorloopt. Alle plannen zijn vastgelegd in het Definitief Ontwerp Lage Bergse Bos (</a:t>
            </a:r>
            <a:r>
              <a:rPr lang="nl-NL" sz="1800" kern="100">
                <a:latin typeface="Aptos"/>
                <a:ea typeface="Aptos" panose="020B0004020202020204" pitchFamily="34" charset="0"/>
                <a:cs typeface="Times New Roman"/>
              </a:rPr>
              <a:t>d.d.</a:t>
            </a:r>
            <a:r>
              <a:rPr lang="nl-NL" sz="1800" kern="100">
                <a:effectLst/>
                <a:latin typeface="Aptos"/>
                <a:ea typeface="Aptos" panose="020B0004020202020204" pitchFamily="34" charset="0"/>
                <a:cs typeface="Times New Roman"/>
              </a:rPr>
              <a:t> 12-12-2019).</a:t>
            </a:r>
          </a:p>
          <a:p>
            <a:pPr marL="0" indent="0">
              <a:lnSpc>
                <a:spcPct val="110000"/>
              </a:lnSpc>
              <a:spcAft>
                <a:spcPts val="800"/>
              </a:spcAft>
              <a:buNone/>
            </a:pPr>
            <a:r>
              <a:rPr lang="nl-NL" sz="1800" kern="100">
                <a:effectLst/>
                <a:latin typeface="Aptos" panose="020B0004020202020204" pitchFamily="34" charset="0"/>
                <a:ea typeface="Aptos" panose="020B0004020202020204" pitchFamily="34" charset="0"/>
                <a:cs typeface="Times New Roman" panose="02020603050405020304" pitchFamily="18" charset="0"/>
              </a:rPr>
              <a:t>Onderdeel van het ontwerp is ook de ontwikkeling van een semi-maatschappelijk centrum aan de noordzijde van het Lage </a:t>
            </a:r>
            <a:r>
              <a:rPr lang="nl-NL" sz="1800" kern="100">
                <a:latin typeface="Aptos" panose="020B0004020202020204" pitchFamily="34" charset="0"/>
                <a:ea typeface="Aptos" panose="020B0004020202020204" pitchFamily="34" charset="0"/>
                <a:cs typeface="Times New Roman" panose="02020603050405020304" pitchFamily="18" charset="0"/>
              </a:rPr>
              <a:t>B</a:t>
            </a:r>
            <a:r>
              <a:rPr lang="nl-NL" sz="1800" kern="100">
                <a:effectLst/>
                <a:latin typeface="Aptos" panose="020B0004020202020204" pitchFamily="34" charset="0"/>
                <a:ea typeface="Aptos" panose="020B0004020202020204" pitchFamily="34" charset="0"/>
                <a:cs typeface="Times New Roman" panose="02020603050405020304" pitchFamily="18" charset="0"/>
              </a:rPr>
              <a:t>ergse Bos. Met het centrum willen we meer mensen laten genieten van het gebied en een levendige entree creëren aan de noordzijde.</a:t>
            </a:r>
          </a:p>
          <a:p>
            <a:pPr marL="0" indent="0">
              <a:lnSpc>
                <a:spcPct val="110000"/>
              </a:lnSpc>
              <a:spcAft>
                <a:spcPts val="800"/>
              </a:spcAft>
              <a:buNone/>
            </a:pPr>
            <a:r>
              <a:rPr lang="nl-NL" sz="1800" kern="100">
                <a:effectLst/>
                <a:latin typeface="Aptos"/>
                <a:ea typeface="Aptos" panose="020B0004020202020204" pitchFamily="34" charset="0"/>
                <a:cs typeface="Times New Roman"/>
              </a:rPr>
              <a:t>Het Recreatieschap zoekt partij(en) die </a:t>
            </a:r>
            <a:r>
              <a:rPr lang="nl-NL" sz="1800" kern="100">
                <a:latin typeface="Aptos"/>
                <a:ea typeface="Aptos" panose="020B0004020202020204" pitchFamily="34" charset="0"/>
                <a:cs typeface="Times New Roman"/>
              </a:rPr>
              <a:t>een dergelijk</a:t>
            </a:r>
            <a:r>
              <a:rPr lang="nl-NL" sz="1800" kern="100">
                <a:effectLst/>
                <a:latin typeface="Aptos"/>
                <a:ea typeface="Aptos" panose="020B0004020202020204" pitchFamily="34" charset="0"/>
                <a:cs typeface="Times New Roman"/>
              </a:rPr>
              <a:t> centrum willen ontwikkelen. Wij denken voor deze locatie een </a:t>
            </a:r>
            <a:r>
              <a:rPr lang="nl-NL" sz="1800" kern="100" err="1">
                <a:latin typeface="Aptos"/>
                <a:ea typeface="Aptos" panose="020B0004020202020204" pitchFamily="34" charset="0"/>
                <a:cs typeface="Times New Roman"/>
              </a:rPr>
              <a:t>multi-functionele</a:t>
            </a:r>
            <a:r>
              <a:rPr lang="nl-NL" sz="1800" kern="100">
                <a:effectLst/>
                <a:latin typeface="Aptos"/>
                <a:ea typeface="Aptos" panose="020B0004020202020204" pitchFamily="34" charset="0"/>
                <a:cs typeface="Times New Roman"/>
              </a:rPr>
              <a:t> ruimte met meerdere functies die een binding hebben met het gebied. Zoals scouting, </a:t>
            </a:r>
            <a:r>
              <a:rPr lang="nl-NL" sz="1800" kern="100">
                <a:latin typeface="Aptos"/>
                <a:ea typeface="Aptos" panose="020B0004020202020204" pitchFamily="34" charset="0"/>
                <a:cs typeface="Times New Roman"/>
              </a:rPr>
              <a:t>buitenschoolse opvang, dagopvang, informatiecentrum, natuur, cultuur.</a:t>
            </a:r>
            <a:r>
              <a:rPr lang="nl-NL" sz="1800" kern="100">
                <a:effectLst/>
                <a:latin typeface="Aptos"/>
                <a:ea typeface="Aptos" panose="020B0004020202020204" pitchFamily="34" charset="0"/>
                <a:cs typeface="Times New Roman"/>
              </a:rPr>
              <a:t> </a:t>
            </a:r>
          </a:p>
          <a:p>
            <a:endParaRPr lang="nl-NL" sz="2800"/>
          </a:p>
          <a:p>
            <a:pPr marL="0" indent="0">
              <a:buNone/>
            </a:pPr>
            <a:endParaRPr lang="nl-NL"/>
          </a:p>
        </p:txBody>
      </p:sp>
      <p:pic>
        <p:nvPicPr>
          <p:cNvPr id="4" name="Afbeelding 3" descr="Afbeelding met Graphics, grafische vormgeving, clipart, Lettertype&#10;&#10;Automatisch gegenereerde beschrijving">
            <a:extLst>
              <a:ext uri="{FF2B5EF4-FFF2-40B4-BE49-F238E27FC236}">
                <a16:creationId xmlns:a16="http://schemas.microsoft.com/office/drawing/2014/main" id="{F0332D72-0FDC-DB77-E0EC-D16BBC201D23}"/>
              </a:ext>
            </a:extLst>
          </p:cNvPr>
          <p:cNvPicPr>
            <a:picLocks noChangeAspect="1"/>
          </p:cNvPicPr>
          <p:nvPr/>
        </p:nvPicPr>
        <p:blipFill>
          <a:blip r:embed="rId3"/>
          <a:stretch>
            <a:fillRect/>
          </a:stretch>
        </p:blipFill>
        <p:spPr>
          <a:xfrm>
            <a:off x="9606455" y="101049"/>
            <a:ext cx="1633368" cy="495406"/>
          </a:xfrm>
          <a:prstGeom prst="rect">
            <a:avLst/>
          </a:prstGeom>
        </p:spPr>
      </p:pic>
      <p:pic>
        <p:nvPicPr>
          <p:cNvPr id="5" name="Afbeelding 4" descr="Afbeelding met groen, tekst, ontwerp, plant&#10;&#10;Automatisch gegenereerde beschrijving">
            <a:extLst>
              <a:ext uri="{FF2B5EF4-FFF2-40B4-BE49-F238E27FC236}">
                <a16:creationId xmlns:a16="http://schemas.microsoft.com/office/drawing/2014/main" id="{9B861E16-58E3-0504-497A-2143C9B3C658}"/>
              </a:ext>
            </a:extLst>
          </p:cNvPr>
          <p:cNvPicPr>
            <a:picLocks noChangeAspect="1"/>
          </p:cNvPicPr>
          <p:nvPr/>
        </p:nvPicPr>
        <p:blipFill>
          <a:blip r:embed="rId4"/>
          <a:stretch>
            <a:fillRect/>
          </a:stretch>
        </p:blipFill>
        <p:spPr>
          <a:xfrm>
            <a:off x="11400823" y="100738"/>
            <a:ext cx="663066" cy="530453"/>
          </a:xfrm>
          <a:prstGeom prst="rect">
            <a:avLst/>
          </a:prstGeom>
        </p:spPr>
      </p:pic>
      <p:cxnSp>
        <p:nvCxnSpPr>
          <p:cNvPr id="7" name="Rechte verbindingslijn 6">
            <a:extLst>
              <a:ext uri="{FF2B5EF4-FFF2-40B4-BE49-F238E27FC236}">
                <a16:creationId xmlns:a16="http://schemas.microsoft.com/office/drawing/2014/main" id="{26F3542E-6ABF-765E-DA06-CA07B01C6CEC}"/>
              </a:ext>
            </a:extLst>
          </p:cNvPr>
          <p:cNvCxnSpPr>
            <a:cxnSpLocks/>
          </p:cNvCxnSpPr>
          <p:nvPr/>
        </p:nvCxnSpPr>
        <p:spPr>
          <a:xfrm>
            <a:off x="0" y="1370322"/>
            <a:ext cx="7457360" cy="0"/>
          </a:xfrm>
          <a:prstGeom prst="line">
            <a:avLst/>
          </a:prstGeom>
          <a:ln w="38100">
            <a:solidFill>
              <a:srgbClr val="E1E03F"/>
            </a:solidFill>
          </a:ln>
        </p:spPr>
        <p:style>
          <a:lnRef idx="2">
            <a:schemeClr val="accent1"/>
          </a:lnRef>
          <a:fillRef idx="0">
            <a:schemeClr val="accent1"/>
          </a:fillRef>
          <a:effectRef idx="1">
            <a:schemeClr val="accent1"/>
          </a:effectRef>
          <a:fontRef idx="minor">
            <a:schemeClr val="tx1"/>
          </a:fontRef>
        </p:style>
      </p:cxnSp>
      <p:pic>
        <p:nvPicPr>
          <p:cNvPr id="9" name="Afbeelding 8">
            <a:extLst>
              <a:ext uri="{FF2B5EF4-FFF2-40B4-BE49-F238E27FC236}">
                <a16:creationId xmlns:a16="http://schemas.microsoft.com/office/drawing/2014/main" id="{3F57267B-4FF8-0E29-B645-EF65141D3F77}"/>
              </a:ext>
            </a:extLst>
          </p:cNvPr>
          <p:cNvPicPr>
            <a:picLocks noChangeAspect="1"/>
          </p:cNvPicPr>
          <p:nvPr/>
        </p:nvPicPr>
        <p:blipFill>
          <a:blip r:embed="rId5"/>
          <a:stretch>
            <a:fillRect/>
          </a:stretch>
        </p:blipFill>
        <p:spPr>
          <a:xfrm>
            <a:off x="7457360" y="2236206"/>
            <a:ext cx="4606529" cy="3067180"/>
          </a:xfrm>
          <a:prstGeom prst="rect">
            <a:avLst/>
          </a:prstGeom>
        </p:spPr>
      </p:pic>
    </p:spTree>
    <p:extLst>
      <p:ext uri="{BB962C8B-B14F-4D97-AF65-F5344CB8AC3E}">
        <p14:creationId xmlns:p14="http://schemas.microsoft.com/office/powerpoint/2010/main" val="41269396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5BE171-4644-D567-F8E0-D7E80188A80D}"/>
              </a:ext>
            </a:extLst>
          </p:cNvPr>
          <p:cNvSpPr>
            <a:spLocks noGrp="1"/>
          </p:cNvSpPr>
          <p:nvPr>
            <p:ph type="title"/>
          </p:nvPr>
        </p:nvSpPr>
        <p:spPr/>
        <p:txBody>
          <a:bodyPr/>
          <a:lstStyle/>
          <a:p>
            <a:r>
              <a:rPr lang="nl-NL">
                <a:ln w="0"/>
                <a:solidFill>
                  <a:schemeClr val="accent1"/>
                </a:solidFill>
              </a:rPr>
              <a:t>Lage Bergse Bos</a:t>
            </a:r>
          </a:p>
        </p:txBody>
      </p:sp>
      <p:sp>
        <p:nvSpPr>
          <p:cNvPr id="3" name="Tijdelijke aanduiding voor inhoud 2">
            <a:extLst>
              <a:ext uri="{FF2B5EF4-FFF2-40B4-BE49-F238E27FC236}">
                <a16:creationId xmlns:a16="http://schemas.microsoft.com/office/drawing/2014/main" id="{2E57BE75-3FB7-07C6-4BD9-8FE7181EB199}"/>
              </a:ext>
            </a:extLst>
          </p:cNvPr>
          <p:cNvSpPr>
            <a:spLocks noGrp="1"/>
          </p:cNvSpPr>
          <p:nvPr>
            <p:ph idx="1"/>
          </p:nvPr>
        </p:nvSpPr>
        <p:spPr>
          <a:xfrm>
            <a:off x="838200" y="1825625"/>
            <a:ext cx="5435851" cy="4351338"/>
          </a:xfrm>
        </p:spPr>
        <p:txBody>
          <a:bodyPr>
            <a:normAutofit/>
          </a:bodyPr>
          <a:lstStyle/>
          <a:p>
            <a:endParaRPr lang="nl-NL"/>
          </a:p>
          <a:p>
            <a:endParaRPr lang="nl-NL"/>
          </a:p>
        </p:txBody>
      </p:sp>
      <p:pic>
        <p:nvPicPr>
          <p:cNvPr id="4" name="Afbeelding 3" descr="Afbeelding met Graphics, grafische vormgeving, clipart, Lettertype&#10;&#10;Automatisch gegenereerde beschrijving">
            <a:extLst>
              <a:ext uri="{FF2B5EF4-FFF2-40B4-BE49-F238E27FC236}">
                <a16:creationId xmlns:a16="http://schemas.microsoft.com/office/drawing/2014/main" id="{F0332D72-0FDC-DB77-E0EC-D16BBC201D23}"/>
              </a:ext>
            </a:extLst>
          </p:cNvPr>
          <p:cNvPicPr>
            <a:picLocks noChangeAspect="1"/>
          </p:cNvPicPr>
          <p:nvPr/>
        </p:nvPicPr>
        <p:blipFill>
          <a:blip r:embed="rId3"/>
          <a:stretch>
            <a:fillRect/>
          </a:stretch>
        </p:blipFill>
        <p:spPr>
          <a:xfrm>
            <a:off x="9606455" y="101049"/>
            <a:ext cx="1633368" cy="495406"/>
          </a:xfrm>
          <a:prstGeom prst="rect">
            <a:avLst/>
          </a:prstGeom>
        </p:spPr>
      </p:pic>
      <p:pic>
        <p:nvPicPr>
          <p:cNvPr id="5" name="Afbeelding 4" descr="Afbeelding met groen, tekst, ontwerp, plant&#10;&#10;Automatisch gegenereerde beschrijving">
            <a:extLst>
              <a:ext uri="{FF2B5EF4-FFF2-40B4-BE49-F238E27FC236}">
                <a16:creationId xmlns:a16="http://schemas.microsoft.com/office/drawing/2014/main" id="{9B861E16-58E3-0504-497A-2143C9B3C658}"/>
              </a:ext>
            </a:extLst>
          </p:cNvPr>
          <p:cNvPicPr>
            <a:picLocks noChangeAspect="1"/>
          </p:cNvPicPr>
          <p:nvPr/>
        </p:nvPicPr>
        <p:blipFill>
          <a:blip r:embed="rId4"/>
          <a:stretch>
            <a:fillRect/>
          </a:stretch>
        </p:blipFill>
        <p:spPr>
          <a:xfrm>
            <a:off x="11400823" y="100738"/>
            <a:ext cx="663066" cy="530453"/>
          </a:xfrm>
          <a:prstGeom prst="rect">
            <a:avLst/>
          </a:prstGeom>
        </p:spPr>
      </p:pic>
      <p:cxnSp>
        <p:nvCxnSpPr>
          <p:cNvPr id="7" name="Rechte verbindingslijn 6">
            <a:extLst>
              <a:ext uri="{FF2B5EF4-FFF2-40B4-BE49-F238E27FC236}">
                <a16:creationId xmlns:a16="http://schemas.microsoft.com/office/drawing/2014/main" id="{26F3542E-6ABF-765E-DA06-CA07B01C6CEC}"/>
              </a:ext>
            </a:extLst>
          </p:cNvPr>
          <p:cNvCxnSpPr>
            <a:cxnSpLocks/>
          </p:cNvCxnSpPr>
          <p:nvPr/>
        </p:nvCxnSpPr>
        <p:spPr>
          <a:xfrm>
            <a:off x="0" y="1370322"/>
            <a:ext cx="5162843" cy="0"/>
          </a:xfrm>
          <a:prstGeom prst="line">
            <a:avLst/>
          </a:prstGeom>
          <a:ln w="38100">
            <a:solidFill>
              <a:srgbClr val="E1E03F"/>
            </a:solidFill>
          </a:ln>
        </p:spPr>
        <p:style>
          <a:lnRef idx="2">
            <a:schemeClr val="accent1"/>
          </a:lnRef>
          <a:fillRef idx="0">
            <a:schemeClr val="accent1"/>
          </a:fillRef>
          <a:effectRef idx="1">
            <a:schemeClr val="accent1"/>
          </a:effectRef>
          <a:fontRef idx="minor">
            <a:schemeClr val="tx1"/>
          </a:fontRef>
        </p:style>
      </p:cxnSp>
      <p:sp>
        <p:nvSpPr>
          <p:cNvPr id="6" name="Tekstvak 5">
            <a:extLst>
              <a:ext uri="{FF2B5EF4-FFF2-40B4-BE49-F238E27FC236}">
                <a16:creationId xmlns:a16="http://schemas.microsoft.com/office/drawing/2014/main" id="{AE0CD31A-6F13-A590-D5C4-4C2AB99078D2}"/>
              </a:ext>
            </a:extLst>
          </p:cNvPr>
          <p:cNvSpPr txBox="1"/>
          <p:nvPr/>
        </p:nvSpPr>
        <p:spPr>
          <a:xfrm>
            <a:off x="365111" y="1651299"/>
            <a:ext cx="6104069" cy="3780522"/>
          </a:xfrm>
          <a:prstGeom prst="rect">
            <a:avLst/>
          </a:prstGeom>
          <a:noFill/>
        </p:spPr>
        <p:txBody>
          <a:bodyPr wrap="square" lIns="91440" tIns="45720" rIns="91440" bIns="45720" rtlCol="0" anchor="t">
            <a:spAutoFit/>
          </a:bodyPr>
          <a:lstStyle/>
          <a:p>
            <a:pPr>
              <a:spcAft>
                <a:spcPts val="800"/>
              </a:spcAft>
            </a:pPr>
            <a:r>
              <a:rPr lang="nl-NL" sz="1500" kern="100">
                <a:effectLst/>
                <a:latin typeface="Aptos"/>
                <a:ea typeface="Aptos" panose="020B0004020202020204" pitchFamily="34" charset="0"/>
                <a:cs typeface="Times New Roman"/>
              </a:rPr>
              <a:t>Het Lage Bergse Bos is een groene oase in een druk stedelijk gebied. Het is aangelegd begin jaren 70 en inmiddels uitgegroeid tot een prachtig bosrijk gebied. Het ligt aan de noordkant van Rotterdam tussen de Rotte, </a:t>
            </a:r>
            <a:r>
              <a:rPr lang="nl-NL" sz="1500" kern="100">
                <a:latin typeface="Aptos"/>
                <a:ea typeface="Aptos" panose="020B0004020202020204" pitchFamily="34" charset="0"/>
                <a:cs typeface="Times New Roman"/>
              </a:rPr>
              <a:t>Hillegersberg</a:t>
            </a:r>
            <a:r>
              <a:rPr lang="nl-NL" sz="1500" kern="100">
                <a:effectLst/>
                <a:latin typeface="Aptos"/>
                <a:ea typeface="Aptos" panose="020B0004020202020204" pitchFamily="34" charset="0"/>
                <a:cs typeface="Times New Roman"/>
              </a:rPr>
              <a:t> en de polder Hoekse Park West, in de gemeent</a:t>
            </a:r>
            <a:r>
              <a:rPr lang="nl-NL" sz="1500" kern="100">
                <a:latin typeface="Aptos"/>
                <a:ea typeface="Aptos" panose="020B0004020202020204" pitchFamily="34" charset="0"/>
                <a:cs typeface="Times New Roman"/>
              </a:rPr>
              <a:t>e Lansingerland.</a:t>
            </a:r>
            <a:endParaRPr lang="nl-NL" sz="1500" kern="100">
              <a:effectLst/>
              <a:latin typeface="Aptos"/>
              <a:ea typeface="Aptos" panose="020B0004020202020204" pitchFamily="34" charset="0"/>
              <a:cs typeface="Times New Roman"/>
            </a:endParaRPr>
          </a:p>
          <a:p>
            <a:pPr>
              <a:spcAft>
                <a:spcPts val="800"/>
              </a:spcAft>
            </a:pPr>
            <a:r>
              <a:rPr lang="nl-NL" sz="1500" kern="100">
                <a:effectLst/>
                <a:latin typeface="Aptos" panose="020B0004020202020204" pitchFamily="34" charset="0"/>
                <a:ea typeface="Aptos" panose="020B0004020202020204" pitchFamily="34" charset="0"/>
                <a:cs typeface="Times New Roman" panose="02020603050405020304" pitchFamily="18" charset="0"/>
              </a:rPr>
              <a:t>Het gebied is parkachtig en bestaat uit bos afgewisseld met waterpartijen en grasvelden. </a:t>
            </a:r>
          </a:p>
          <a:p>
            <a:pPr>
              <a:spcAft>
                <a:spcPts val="800"/>
              </a:spcAft>
            </a:pPr>
            <a:r>
              <a:rPr lang="nl-NL" sz="1500" kern="100">
                <a:latin typeface="Aptos" panose="020B0004020202020204" pitchFamily="34" charset="0"/>
                <a:ea typeface="Aptos" panose="020B0004020202020204" pitchFamily="34" charset="0"/>
                <a:cs typeface="Times New Roman" panose="02020603050405020304" pitchFamily="18" charset="0"/>
              </a:rPr>
              <a:t>In het Lage Bergse Bos zijn 2 horeca gelegenheden en een hippisch centrum aanwezig.  Bij 1 van de horeca zaken kan ook een bootje gehuurd worden.</a:t>
            </a:r>
          </a:p>
          <a:p>
            <a:pPr>
              <a:spcAft>
                <a:spcPts val="800"/>
              </a:spcAft>
            </a:pPr>
            <a:r>
              <a:rPr lang="nl-NL" sz="1500" kern="100">
                <a:latin typeface="Aptos" panose="020B0004020202020204" pitchFamily="34" charset="0"/>
                <a:ea typeface="Aptos" panose="020B0004020202020204" pitchFamily="34" charset="0"/>
                <a:cs typeface="Times New Roman" panose="02020603050405020304" pitchFamily="18" charset="0"/>
              </a:rPr>
              <a:t>Er is en wordt nog steeds hard gewerkt om het gebied nog mooier te maken. Hiervoor is in 2019 een ontwerp gemaakt. (https://recreatieschaprottemeren.nl/projecten)</a:t>
            </a:r>
            <a:endParaRPr lang="nl-NL" sz="1500" kern="100">
              <a:effectLst/>
              <a:latin typeface="Aptos" panose="020B0004020202020204" pitchFamily="34" charset="0"/>
              <a:ea typeface="Aptos" panose="020B0004020202020204" pitchFamily="34" charset="0"/>
              <a:cs typeface="Times New Roman" panose="02020603050405020304" pitchFamily="18" charset="0"/>
            </a:endParaRPr>
          </a:p>
          <a:p>
            <a:endParaRPr lang="nl-NL"/>
          </a:p>
        </p:txBody>
      </p:sp>
      <p:pic>
        <p:nvPicPr>
          <p:cNvPr id="9" name="Afbeelding 8">
            <a:extLst>
              <a:ext uri="{FF2B5EF4-FFF2-40B4-BE49-F238E27FC236}">
                <a16:creationId xmlns:a16="http://schemas.microsoft.com/office/drawing/2014/main" id="{57CEC697-FAA0-3880-6553-FDB5D996FFCD}"/>
              </a:ext>
            </a:extLst>
          </p:cNvPr>
          <p:cNvPicPr>
            <a:picLocks noChangeAspect="1"/>
          </p:cNvPicPr>
          <p:nvPr/>
        </p:nvPicPr>
        <p:blipFill>
          <a:blip r:embed="rId5"/>
          <a:stretch>
            <a:fillRect/>
          </a:stretch>
        </p:blipFill>
        <p:spPr>
          <a:xfrm>
            <a:off x="6664309" y="1672318"/>
            <a:ext cx="5399580" cy="3602185"/>
          </a:xfrm>
          <a:prstGeom prst="rect">
            <a:avLst/>
          </a:prstGeom>
        </p:spPr>
      </p:pic>
    </p:spTree>
    <p:extLst>
      <p:ext uri="{BB962C8B-B14F-4D97-AF65-F5344CB8AC3E}">
        <p14:creationId xmlns:p14="http://schemas.microsoft.com/office/powerpoint/2010/main" val="18285846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A80EA0-77E2-AECA-9574-B9F4D0AAF60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71ED2E9-EDD5-B6B7-94E5-22A7D3DB2CD3}"/>
              </a:ext>
            </a:extLst>
          </p:cNvPr>
          <p:cNvSpPr>
            <a:spLocks noGrp="1"/>
          </p:cNvSpPr>
          <p:nvPr>
            <p:ph type="title"/>
          </p:nvPr>
        </p:nvSpPr>
        <p:spPr>
          <a:xfrm>
            <a:off x="838200" y="100738"/>
            <a:ext cx="10515600" cy="1325563"/>
          </a:xfrm>
        </p:spPr>
        <p:txBody>
          <a:bodyPr/>
          <a:lstStyle/>
          <a:p>
            <a:r>
              <a:rPr lang="nl-NL">
                <a:ln w="0"/>
                <a:solidFill>
                  <a:schemeClr val="accent1"/>
                </a:solidFill>
              </a:rPr>
              <a:t>Semi Maatschappelijk centrum</a:t>
            </a:r>
          </a:p>
        </p:txBody>
      </p:sp>
      <p:pic>
        <p:nvPicPr>
          <p:cNvPr id="4" name="Afbeelding 3" descr="Afbeelding met Graphics, grafische vormgeving, clipart, Lettertype&#10;&#10;Automatisch gegenereerde beschrijving">
            <a:extLst>
              <a:ext uri="{FF2B5EF4-FFF2-40B4-BE49-F238E27FC236}">
                <a16:creationId xmlns:a16="http://schemas.microsoft.com/office/drawing/2014/main" id="{57749947-EDBD-4326-5442-3287BD7A04D9}"/>
              </a:ext>
            </a:extLst>
          </p:cNvPr>
          <p:cNvPicPr>
            <a:picLocks noChangeAspect="1"/>
          </p:cNvPicPr>
          <p:nvPr/>
        </p:nvPicPr>
        <p:blipFill>
          <a:blip r:embed="rId2"/>
          <a:stretch>
            <a:fillRect/>
          </a:stretch>
        </p:blipFill>
        <p:spPr>
          <a:xfrm>
            <a:off x="9606455" y="101049"/>
            <a:ext cx="1633368" cy="495406"/>
          </a:xfrm>
          <a:prstGeom prst="rect">
            <a:avLst/>
          </a:prstGeom>
        </p:spPr>
      </p:pic>
      <p:pic>
        <p:nvPicPr>
          <p:cNvPr id="5" name="Afbeelding 4" descr="Afbeelding met groen, tekst, ontwerp, plant&#10;&#10;Automatisch gegenereerde beschrijving">
            <a:extLst>
              <a:ext uri="{FF2B5EF4-FFF2-40B4-BE49-F238E27FC236}">
                <a16:creationId xmlns:a16="http://schemas.microsoft.com/office/drawing/2014/main" id="{BC10AA05-F20C-3383-3284-7A7A2D9F9719}"/>
              </a:ext>
            </a:extLst>
          </p:cNvPr>
          <p:cNvPicPr>
            <a:picLocks noChangeAspect="1"/>
          </p:cNvPicPr>
          <p:nvPr/>
        </p:nvPicPr>
        <p:blipFill>
          <a:blip r:embed="rId3"/>
          <a:stretch>
            <a:fillRect/>
          </a:stretch>
        </p:blipFill>
        <p:spPr>
          <a:xfrm>
            <a:off x="11400823" y="100738"/>
            <a:ext cx="663066" cy="530453"/>
          </a:xfrm>
          <a:prstGeom prst="rect">
            <a:avLst/>
          </a:prstGeom>
        </p:spPr>
      </p:pic>
      <p:cxnSp>
        <p:nvCxnSpPr>
          <p:cNvPr id="7" name="Rechte verbindingslijn 6">
            <a:extLst>
              <a:ext uri="{FF2B5EF4-FFF2-40B4-BE49-F238E27FC236}">
                <a16:creationId xmlns:a16="http://schemas.microsoft.com/office/drawing/2014/main" id="{DFC13F5C-A55B-4804-B5B7-91271F887645}"/>
              </a:ext>
            </a:extLst>
          </p:cNvPr>
          <p:cNvCxnSpPr>
            <a:cxnSpLocks/>
          </p:cNvCxnSpPr>
          <p:nvPr/>
        </p:nvCxnSpPr>
        <p:spPr>
          <a:xfrm>
            <a:off x="0" y="1105935"/>
            <a:ext cx="7905750" cy="0"/>
          </a:xfrm>
          <a:prstGeom prst="line">
            <a:avLst/>
          </a:prstGeom>
          <a:ln w="38100">
            <a:solidFill>
              <a:srgbClr val="E1E03F"/>
            </a:solidFill>
          </a:ln>
        </p:spPr>
        <p:style>
          <a:lnRef idx="2">
            <a:schemeClr val="accent1"/>
          </a:lnRef>
          <a:fillRef idx="0">
            <a:schemeClr val="accent1"/>
          </a:fillRef>
          <a:effectRef idx="1">
            <a:schemeClr val="accent1"/>
          </a:effectRef>
          <a:fontRef idx="minor">
            <a:schemeClr val="tx1"/>
          </a:fontRef>
        </p:style>
      </p:cxnSp>
      <p:sp>
        <p:nvSpPr>
          <p:cNvPr id="3" name="Tijdelijke aanduiding voor inhoud 2">
            <a:extLst>
              <a:ext uri="{FF2B5EF4-FFF2-40B4-BE49-F238E27FC236}">
                <a16:creationId xmlns:a16="http://schemas.microsoft.com/office/drawing/2014/main" id="{AA2FBC15-4947-DCEC-3350-A4630E322E7F}"/>
              </a:ext>
            </a:extLst>
          </p:cNvPr>
          <p:cNvSpPr>
            <a:spLocks noGrp="1"/>
          </p:cNvSpPr>
          <p:nvPr>
            <p:ph idx="1"/>
          </p:nvPr>
        </p:nvSpPr>
        <p:spPr>
          <a:xfrm>
            <a:off x="524471" y="1798261"/>
            <a:ext cx="7090117" cy="4659687"/>
          </a:xfrm>
        </p:spPr>
        <p:txBody>
          <a:bodyPr vert="horz" lIns="91440" tIns="45720" rIns="91440" bIns="45720" rtlCol="0" anchor="t">
            <a:normAutofit/>
          </a:bodyPr>
          <a:lstStyle/>
          <a:p>
            <a:pPr marL="0" indent="0">
              <a:lnSpc>
                <a:spcPct val="110000"/>
              </a:lnSpc>
              <a:spcAft>
                <a:spcPts val="800"/>
              </a:spcAft>
              <a:buNone/>
            </a:pPr>
            <a:r>
              <a:rPr lang="nl-NL" sz="1500" kern="100">
                <a:latin typeface="Aptos"/>
                <a:cs typeface="Times New Roman"/>
              </a:rPr>
              <a:t>Voor het verdere aantrekkelijk maken van het gebied is in het definitief ontwerp een semi maatschappelijk centrum voorzien aan de Bosweg (noordzijde) van het Lage Bergse Bos. </a:t>
            </a:r>
          </a:p>
          <a:p>
            <a:pPr marL="0" indent="0">
              <a:lnSpc>
                <a:spcPct val="110000"/>
              </a:lnSpc>
              <a:spcAft>
                <a:spcPts val="800"/>
              </a:spcAft>
              <a:buNone/>
            </a:pPr>
            <a:r>
              <a:rPr lang="nl-NL" sz="1500" kern="100">
                <a:latin typeface="Aptos" panose="020B0004020202020204" pitchFamily="34" charset="0"/>
                <a:cs typeface="Times New Roman" panose="02020603050405020304" pitchFamily="18" charset="0"/>
              </a:rPr>
              <a:t>De Bosweg is een belangrijke entree voor het Lage Bergse Bos en het </a:t>
            </a:r>
            <a:r>
              <a:rPr lang="nl-NL" sz="1500" kern="100" err="1">
                <a:latin typeface="Aptos" panose="020B0004020202020204" pitchFamily="34" charset="0"/>
                <a:cs typeface="Times New Roman" panose="02020603050405020304" pitchFamily="18" charset="0"/>
              </a:rPr>
              <a:t>Rottemeren</a:t>
            </a:r>
            <a:r>
              <a:rPr lang="nl-NL" sz="1500" kern="100">
                <a:latin typeface="Aptos" panose="020B0004020202020204" pitchFamily="34" charset="0"/>
                <a:cs typeface="Times New Roman" panose="02020603050405020304" pitchFamily="18" charset="0"/>
              </a:rPr>
              <a:t> gebied. Op dit moment is alleen het hippisch centrum gelegen aan deze kant van het Lage Bergse Bos. Een extra trekker om levendigheid te vergroten is gewenst op deze locatie.</a:t>
            </a:r>
          </a:p>
          <a:p>
            <a:pPr marL="0" indent="0">
              <a:lnSpc>
                <a:spcPct val="110000"/>
              </a:lnSpc>
              <a:spcAft>
                <a:spcPts val="800"/>
              </a:spcAft>
              <a:buNone/>
            </a:pPr>
            <a:r>
              <a:rPr lang="nl-NL" sz="1500" kern="100">
                <a:latin typeface="Aptos" panose="020B0004020202020204" pitchFamily="34" charset="0"/>
                <a:cs typeface="Times New Roman" panose="02020603050405020304" pitchFamily="18" charset="0"/>
              </a:rPr>
              <a:t>Het Recreatieschap denkt daar bij: scouting, kinderdagopvang/buitenschoolse opvang (buiten spelen en leren), dagbesteding voor oudere leeftijdsgroepen en/of natuureducatiecentrum. Het is wenselijk om het gebouw tevens een (neven)functie te geven als service-/informatiepunt voor het gebied, met informatie over de </a:t>
            </a:r>
            <a:r>
              <a:rPr lang="nl-NL" sz="1500" kern="100" err="1">
                <a:latin typeface="Aptos" panose="020B0004020202020204" pitchFamily="34" charset="0"/>
                <a:cs typeface="Times New Roman" panose="02020603050405020304" pitchFamily="18" charset="0"/>
              </a:rPr>
              <a:t>Rottemeren</a:t>
            </a:r>
            <a:r>
              <a:rPr lang="nl-NL" sz="1500" kern="100">
                <a:latin typeface="Aptos" panose="020B0004020202020204" pitchFamily="34" charset="0"/>
                <a:cs typeface="Times New Roman" panose="02020603050405020304" pitchFamily="18" charset="0"/>
              </a:rPr>
              <a:t>, maar ook bijvoorbeeld services zoals fietspomp, waterdrinkpunt, koffie, laarzen-leen-service, etc. </a:t>
            </a:r>
          </a:p>
          <a:p>
            <a:pPr marL="0" indent="0">
              <a:lnSpc>
                <a:spcPct val="110000"/>
              </a:lnSpc>
              <a:spcAft>
                <a:spcPts val="800"/>
              </a:spcAft>
              <a:buNone/>
            </a:pPr>
            <a:r>
              <a:rPr lang="nl-NL" sz="1500" kern="100">
                <a:latin typeface="Aptos" panose="020B0004020202020204" pitchFamily="34" charset="0"/>
                <a:cs typeface="Times New Roman" panose="02020603050405020304" pitchFamily="18" charset="0"/>
              </a:rPr>
              <a:t>Een samenwerking tussen diverse partijen is wenselijk!</a:t>
            </a:r>
          </a:p>
          <a:p>
            <a:pPr marL="0" indent="0">
              <a:buNone/>
            </a:pPr>
            <a:endParaRPr lang="nl-NL" sz="1800"/>
          </a:p>
          <a:p>
            <a:pPr marL="0" indent="0">
              <a:buNone/>
            </a:pPr>
            <a:endParaRPr lang="nl-NL"/>
          </a:p>
        </p:txBody>
      </p:sp>
      <p:pic>
        <p:nvPicPr>
          <p:cNvPr id="8" name="Afbeelding 7">
            <a:extLst>
              <a:ext uri="{FF2B5EF4-FFF2-40B4-BE49-F238E27FC236}">
                <a16:creationId xmlns:a16="http://schemas.microsoft.com/office/drawing/2014/main" id="{BB29FC43-180B-7AB8-D2A1-D44E191E1574}"/>
              </a:ext>
            </a:extLst>
          </p:cNvPr>
          <p:cNvPicPr>
            <a:picLocks noChangeAspect="1"/>
          </p:cNvPicPr>
          <p:nvPr/>
        </p:nvPicPr>
        <p:blipFill>
          <a:blip r:embed="rId4"/>
          <a:stretch>
            <a:fillRect/>
          </a:stretch>
        </p:blipFill>
        <p:spPr>
          <a:xfrm>
            <a:off x="7742699" y="1798262"/>
            <a:ext cx="4449301" cy="3769277"/>
          </a:xfrm>
          <a:prstGeom prst="rect">
            <a:avLst/>
          </a:prstGeom>
        </p:spPr>
      </p:pic>
    </p:spTree>
    <p:extLst>
      <p:ext uri="{BB962C8B-B14F-4D97-AF65-F5344CB8AC3E}">
        <p14:creationId xmlns:p14="http://schemas.microsoft.com/office/powerpoint/2010/main" val="24599017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A80EA0-77E2-AECA-9574-B9F4D0AAF60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71ED2E9-EDD5-B6B7-94E5-22A7D3DB2CD3}"/>
              </a:ext>
            </a:extLst>
          </p:cNvPr>
          <p:cNvSpPr>
            <a:spLocks noGrp="1"/>
          </p:cNvSpPr>
          <p:nvPr>
            <p:ph type="title"/>
          </p:nvPr>
        </p:nvSpPr>
        <p:spPr>
          <a:xfrm>
            <a:off x="838200" y="100738"/>
            <a:ext cx="10515600" cy="1325563"/>
          </a:xfrm>
        </p:spPr>
        <p:txBody>
          <a:bodyPr/>
          <a:lstStyle/>
          <a:p>
            <a:r>
              <a:rPr lang="nl-NL">
                <a:ln w="0"/>
                <a:solidFill>
                  <a:schemeClr val="accent1"/>
                </a:solidFill>
              </a:rPr>
              <a:t>De locatie</a:t>
            </a:r>
          </a:p>
        </p:txBody>
      </p:sp>
      <p:pic>
        <p:nvPicPr>
          <p:cNvPr id="4" name="Afbeelding 3" descr="Afbeelding met Graphics, grafische vormgeving, clipart, Lettertype&#10;&#10;Automatisch gegenereerde beschrijving">
            <a:extLst>
              <a:ext uri="{FF2B5EF4-FFF2-40B4-BE49-F238E27FC236}">
                <a16:creationId xmlns:a16="http://schemas.microsoft.com/office/drawing/2014/main" id="{57749947-EDBD-4326-5442-3287BD7A04D9}"/>
              </a:ext>
            </a:extLst>
          </p:cNvPr>
          <p:cNvPicPr>
            <a:picLocks noChangeAspect="1"/>
          </p:cNvPicPr>
          <p:nvPr/>
        </p:nvPicPr>
        <p:blipFill>
          <a:blip r:embed="rId2"/>
          <a:stretch>
            <a:fillRect/>
          </a:stretch>
        </p:blipFill>
        <p:spPr>
          <a:xfrm>
            <a:off x="9606455" y="101049"/>
            <a:ext cx="1633368" cy="495406"/>
          </a:xfrm>
          <a:prstGeom prst="rect">
            <a:avLst/>
          </a:prstGeom>
        </p:spPr>
      </p:pic>
      <p:pic>
        <p:nvPicPr>
          <p:cNvPr id="5" name="Afbeelding 4" descr="Afbeelding met groen, tekst, ontwerp, plant&#10;&#10;Automatisch gegenereerde beschrijving">
            <a:extLst>
              <a:ext uri="{FF2B5EF4-FFF2-40B4-BE49-F238E27FC236}">
                <a16:creationId xmlns:a16="http://schemas.microsoft.com/office/drawing/2014/main" id="{BC10AA05-F20C-3383-3284-7A7A2D9F9719}"/>
              </a:ext>
            </a:extLst>
          </p:cNvPr>
          <p:cNvPicPr>
            <a:picLocks noChangeAspect="1"/>
          </p:cNvPicPr>
          <p:nvPr/>
        </p:nvPicPr>
        <p:blipFill>
          <a:blip r:embed="rId3"/>
          <a:stretch>
            <a:fillRect/>
          </a:stretch>
        </p:blipFill>
        <p:spPr>
          <a:xfrm>
            <a:off x="11400823" y="100738"/>
            <a:ext cx="663066" cy="530453"/>
          </a:xfrm>
          <a:prstGeom prst="rect">
            <a:avLst/>
          </a:prstGeom>
        </p:spPr>
      </p:pic>
      <p:cxnSp>
        <p:nvCxnSpPr>
          <p:cNvPr id="7" name="Rechte verbindingslijn 6">
            <a:extLst>
              <a:ext uri="{FF2B5EF4-FFF2-40B4-BE49-F238E27FC236}">
                <a16:creationId xmlns:a16="http://schemas.microsoft.com/office/drawing/2014/main" id="{DFC13F5C-A55B-4804-B5B7-91271F887645}"/>
              </a:ext>
            </a:extLst>
          </p:cNvPr>
          <p:cNvCxnSpPr>
            <a:cxnSpLocks/>
          </p:cNvCxnSpPr>
          <p:nvPr/>
        </p:nvCxnSpPr>
        <p:spPr>
          <a:xfrm>
            <a:off x="0" y="1105935"/>
            <a:ext cx="3248025" cy="0"/>
          </a:xfrm>
          <a:prstGeom prst="line">
            <a:avLst/>
          </a:prstGeom>
          <a:ln w="38100">
            <a:solidFill>
              <a:srgbClr val="E1E03F"/>
            </a:solidFill>
          </a:ln>
        </p:spPr>
        <p:style>
          <a:lnRef idx="2">
            <a:schemeClr val="accent1"/>
          </a:lnRef>
          <a:fillRef idx="0">
            <a:schemeClr val="accent1"/>
          </a:fillRef>
          <a:effectRef idx="1">
            <a:schemeClr val="accent1"/>
          </a:effectRef>
          <a:fontRef idx="minor">
            <a:schemeClr val="tx1"/>
          </a:fontRef>
        </p:style>
      </p:cxnSp>
      <p:sp>
        <p:nvSpPr>
          <p:cNvPr id="3" name="Tijdelijke aanduiding voor inhoud 2">
            <a:extLst>
              <a:ext uri="{FF2B5EF4-FFF2-40B4-BE49-F238E27FC236}">
                <a16:creationId xmlns:a16="http://schemas.microsoft.com/office/drawing/2014/main" id="{AA2FBC15-4947-DCEC-3350-A4630E322E7F}"/>
              </a:ext>
            </a:extLst>
          </p:cNvPr>
          <p:cNvSpPr>
            <a:spLocks noGrp="1"/>
          </p:cNvSpPr>
          <p:nvPr>
            <p:ph idx="1"/>
          </p:nvPr>
        </p:nvSpPr>
        <p:spPr>
          <a:xfrm>
            <a:off x="459644" y="2324166"/>
            <a:ext cx="7181481" cy="4029230"/>
          </a:xfrm>
        </p:spPr>
        <p:txBody>
          <a:bodyPr/>
          <a:lstStyle/>
          <a:p>
            <a:r>
              <a:rPr lang="nl-NL" sz="1500"/>
              <a:t>Circa 1.500 m</a:t>
            </a:r>
            <a:r>
              <a:rPr lang="nl-NL" sz="1500" baseline="30000"/>
              <a:t>2</a:t>
            </a:r>
          </a:p>
          <a:p>
            <a:r>
              <a:rPr lang="nl-NL" sz="1500"/>
              <a:t>1 zijde nog te graven sloot</a:t>
            </a:r>
          </a:p>
          <a:p>
            <a:r>
              <a:rPr lang="nl-NL" sz="1500"/>
              <a:t>Momenteel grasland</a:t>
            </a:r>
          </a:p>
          <a:p>
            <a:r>
              <a:rPr lang="nl-NL" sz="1500"/>
              <a:t>Geen nutsvoorzieningen aanwezig</a:t>
            </a:r>
          </a:p>
          <a:p>
            <a:pPr marL="0" indent="0">
              <a:buNone/>
            </a:pPr>
            <a:endParaRPr lang="nl-NL" sz="1500"/>
          </a:p>
          <a:p>
            <a:endParaRPr lang="nl-NL"/>
          </a:p>
        </p:txBody>
      </p:sp>
      <p:pic>
        <p:nvPicPr>
          <p:cNvPr id="9" name="Afbeelding 8">
            <a:extLst>
              <a:ext uri="{FF2B5EF4-FFF2-40B4-BE49-F238E27FC236}">
                <a16:creationId xmlns:a16="http://schemas.microsoft.com/office/drawing/2014/main" id="{6E0B4424-2078-6E76-FF13-F0A146E74BCE}"/>
              </a:ext>
            </a:extLst>
          </p:cNvPr>
          <p:cNvPicPr>
            <a:picLocks noChangeAspect="1"/>
          </p:cNvPicPr>
          <p:nvPr/>
        </p:nvPicPr>
        <p:blipFill>
          <a:blip r:embed="rId4"/>
          <a:stretch>
            <a:fillRect/>
          </a:stretch>
        </p:blipFill>
        <p:spPr>
          <a:xfrm>
            <a:off x="3749110" y="886699"/>
            <a:ext cx="8442890" cy="5971302"/>
          </a:xfrm>
          <a:prstGeom prst="rect">
            <a:avLst/>
          </a:prstGeom>
        </p:spPr>
      </p:pic>
    </p:spTree>
    <p:extLst>
      <p:ext uri="{BB962C8B-B14F-4D97-AF65-F5344CB8AC3E}">
        <p14:creationId xmlns:p14="http://schemas.microsoft.com/office/powerpoint/2010/main" val="3117399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A80EA0-77E2-AECA-9574-B9F4D0AAF60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71ED2E9-EDD5-B6B7-94E5-22A7D3DB2CD3}"/>
              </a:ext>
            </a:extLst>
          </p:cNvPr>
          <p:cNvSpPr>
            <a:spLocks noGrp="1"/>
          </p:cNvSpPr>
          <p:nvPr>
            <p:ph type="title"/>
          </p:nvPr>
        </p:nvSpPr>
        <p:spPr>
          <a:xfrm>
            <a:off x="838200" y="100738"/>
            <a:ext cx="10515600" cy="1325563"/>
          </a:xfrm>
        </p:spPr>
        <p:txBody>
          <a:bodyPr/>
          <a:lstStyle/>
          <a:p>
            <a:r>
              <a:rPr lang="nl-NL">
                <a:ln w="0"/>
                <a:solidFill>
                  <a:schemeClr val="accent1"/>
                </a:solidFill>
              </a:rPr>
              <a:t>Gewenste beeldkwaliteit</a:t>
            </a:r>
          </a:p>
        </p:txBody>
      </p:sp>
      <p:pic>
        <p:nvPicPr>
          <p:cNvPr id="4" name="Afbeelding 3" descr="Afbeelding met Graphics, grafische vormgeving, clipart, Lettertype&#10;&#10;Automatisch gegenereerde beschrijving">
            <a:extLst>
              <a:ext uri="{FF2B5EF4-FFF2-40B4-BE49-F238E27FC236}">
                <a16:creationId xmlns:a16="http://schemas.microsoft.com/office/drawing/2014/main" id="{57749947-EDBD-4326-5442-3287BD7A04D9}"/>
              </a:ext>
            </a:extLst>
          </p:cNvPr>
          <p:cNvPicPr>
            <a:picLocks noChangeAspect="1"/>
          </p:cNvPicPr>
          <p:nvPr/>
        </p:nvPicPr>
        <p:blipFill>
          <a:blip r:embed="rId2"/>
          <a:stretch>
            <a:fillRect/>
          </a:stretch>
        </p:blipFill>
        <p:spPr>
          <a:xfrm>
            <a:off x="9606455" y="101049"/>
            <a:ext cx="1633368" cy="495406"/>
          </a:xfrm>
          <a:prstGeom prst="rect">
            <a:avLst/>
          </a:prstGeom>
        </p:spPr>
      </p:pic>
      <p:pic>
        <p:nvPicPr>
          <p:cNvPr id="5" name="Afbeelding 4" descr="Afbeelding met groen, tekst, ontwerp, plant&#10;&#10;Automatisch gegenereerde beschrijving">
            <a:extLst>
              <a:ext uri="{FF2B5EF4-FFF2-40B4-BE49-F238E27FC236}">
                <a16:creationId xmlns:a16="http://schemas.microsoft.com/office/drawing/2014/main" id="{BC10AA05-F20C-3383-3284-7A7A2D9F9719}"/>
              </a:ext>
            </a:extLst>
          </p:cNvPr>
          <p:cNvPicPr>
            <a:picLocks noChangeAspect="1"/>
          </p:cNvPicPr>
          <p:nvPr/>
        </p:nvPicPr>
        <p:blipFill>
          <a:blip r:embed="rId3"/>
          <a:stretch>
            <a:fillRect/>
          </a:stretch>
        </p:blipFill>
        <p:spPr>
          <a:xfrm>
            <a:off x="11400823" y="100738"/>
            <a:ext cx="663066" cy="530453"/>
          </a:xfrm>
          <a:prstGeom prst="rect">
            <a:avLst/>
          </a:prstGeom>
        </p:spPr>
      </p:pic>
      <p:cxnSp>
        <p:nvCxnSpPr>
          <p:cNvPr id="7" name="Rechte verbindingslijn 6">
            <a:extLst>
              <a:ext uri="{FF2B5EF4-FFF2-40B4-BE49-F238E27FC236}">
                <a16:creationId xmlns:a16="http://schemas.microsoft.com/office/drawing/2014/main" id="{DFC13F5C-A55B-4804-B5B7-91271F887645}"/>
              </a:ext>
            </a:extLst>
          </p:cNvPr>
          <p:cNvCxnSpPr>
            <a:cxnSpLocks/>
          </p:cNvCxnSpPr>
          <p:nvPr/>
        </p:nvCxnSpPr>
        <p:spPr>
          <a:xfrm>
            <a:off x="0" y="1105935"/>
            <a:ext cx="3248025" cy="0"/>
          </a:xfrm>
          <a:prstGeom prst="line">
            <a:avLst/>
          </a:prstGeom>
          <a:ln w="38100">
            <a:solidFill>
              <a:srgbClr val="E1E03F"/>
            </a:solidFill>
          </a:ln>
        </p:spPr>
        <p:style>
          <a:lnRef idx="2">
            <a:schemeClr val="accent1"/>
          </a:lnRef>
          <a:fillRef idx="0">
            <a:schemeClr val="accent1"/>
          </a:fillRef>
          <a:effectRef idx="1">
            <a:schemeClr val="accent1"/>
          </a:effectRef>
          <a:fontRef idx="minor">
            <a:schemeClr val="tx1"/>
          </a:fontRef>
        </p:style>
      </p:cxnSp>
      <p:pic>
        <p:nvPicPr>
          <p:cNvPr id="9" name="Tijdelijke aanduiding voor inhoud 8" descr="Afbeelding met buitenshuis, hemel, wolk, grond&#10;&#10;Door AI gegenereerde inhoud is mogelijk onjuist.">
            <a:extLst>
              <a:ext uri="{FF2B5EF4-FFF2-40B4-BE49-F238E27FC236}">
                <a16:creationId xmlns:a16="http://schemas.microsoft.com/office/drawing/2014/main" id="{E204E3E7-615A-767B-D6A6-B3EF3A55F70D}"/>
              </a:ext>
            </a:extLst>
          </p:cNvPr>
          <p:cNvPicPr>
            <a:picLocks noGrp="1" noChangeAspect="1"/>
          </p:cNvPicPr>
          <p:nvPr>
            <p:ph idx="1"/>
          </p:nvPr>
        </p:nvPicPr>
        <p:blipFill>
          <a:blip r:embed="rId4"/>
          <a:stretch>
            <a:fillRect/>
          </a:stretch>
        </p:blipFill>
        <p:spPr>
          <a:xfrm>
            <a:off x="5408798" y="2583433"/>
            <a:ext cx="2266354" cy="4029075"/>
          </a:xfrm>
        </p:spPr>
      </p:pic>
      <p:pic>
        <p:nvPicPr>
          <p:cNvPr id="11" name="Afbeelding 10">
            <a:extLst>
              <a:ext uri="{FF2B5EF4-FFF2-40B4-BE49-F238E27FC236}">
                <a16:creationId xmlns:a16="http://schemas.microsoft.com/office/drawing/2014/main" id="{8FCDF0E7-C7D7-BFF2-525E-CED920D4ADD1}"/>
              </a:ext>
            </a:extLst>
          </p:cNvPr>
          <p:cNvPicPr>
            <a:picLocks noChangeAspect="1"/>
          </p:cNvPicPr>
          <p:nvPr/>
        </p:nvPicPr>
        <p:blipFill>
          <a:blip r:embed="rId5"/>
          <a:stretch>
            <a:fillRect/>
          </a:stretch>
        </p:blipFill>
        <p:spPr>
          <a:xfrm>
            <a:off x="8266649" y="1599021"/>
            <a:ext cx="3225607" cy="2420383"/>
          </a:xfrm>
          <a:prstGeom prst="rect">
            <a:avLst/>
          </a:prstGeom>
        </p:spPr>
      </p:pic>
      <p:pic>
        <p:nvPicPr>
          <p:cNvPr id="15" name="Afbeelding 14" descr="Afbeelding met buitenshuis, hemel, grond, spoor">
            <a:extLst>
              <a:ext uri="{FF2B5EF4-FFF2-40B4-BE49-F238E27FC236}">
                <a16:creationId xmlns:a16="http://schemas.microsoft.com/office/drawing/2014/main" id="{ABB0345D-C43E-2039-5AE7-D38551DD0A7E}"/>
              </a:ext>
            </a:extLst>
          </p:cNvPr>
          <p:cNvPicPr>
            <a:picLocks noChangeAspect="1"/>
          </p:cNvPicPr>
          <p:nvPr/>
        </p:nvPicPr>
        <p:blipFill>
          <a:blip r:embed="rId6"/>
          <a:srcRect l="-395" t="15863" r="395" b="41204"/>
          <a:stretch/>
        </p:blipFill>
        <p:spPr>
          <a:xfrm>
            <a:off x="8266649" y="4192125"/>
            <a:ext cx="3171116" cy="2420383"/>
          </a:xfrm>
          <a:prstGeom prst="rect">
            <a:avLst/>
          </a:prstGeom>
        </p:spPr>
      </p:pic>
      <p:sp>
        <p:nvSpPr>
          <p:cNvPr id="17" name="Tekstvak 16">
            <a:extLst>
              <a:ext uri="{FF2B5EF4-FFF2-40B4-BE49-F238E27FC236}">
                <a16:creationId xmlns:a16="http://schemas.microsoft.com/office/drawing/2014/main" id="{34377664-08CA-694E-A235-D3891773D524}"/>
              </a:ext>
            </a:extLst>
          </p:cNvPr>
          <p:cNvSpPr txBox="1"/>
          <p:nvPr/>
        </p:nvSpPr>
        <p:spPr>
          <a:xfrm>
            <a:off x="838199" y="2583433"/>
            <a:ext cx="3824335" cy="1309397"/>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sz="1500" b="0" i="0" u="none" strike="noStrike" kern="1200" cap="none" spc="0" normalizeH="0" baseline="0" noProof="0">
                <a:ln>
                  <a:noFill/>
                </a:ln>
                <a:solidFill>
                  <a:prstClr val="black"/>
                </a:solidFill>
                <a:effectLst/>
                <a:uLnTx/>
                <a:uFillTx/>
                <a:latin typeface="Aptos" panose="02110004020202020204"/>
                <a:ea typeface="+mn-ea"/>
                <a:cs typeface="+mn-cs"/>
              </a:rPr>
              <a:t>Vriendelijke open uitstraling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l-NL" sz="1500">
                <a:solidFill>
                  <a:prstClr val="black"/>
                </a:solidFill>
                <a:latin typeface="Aptos" panose="02110004020202020204"/>
              </a:rPr>
              <a:t>Natuurlijk</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sz="1500" b="0" i="0" u="none" strike="noStrike" kern="1200" cap="none" spc="0" normalizeH="0" baseline="0" noProof="0">
                <a:ln>
                  <a:noFill/>
                </a:ln>
                <a:solidFill>
                  <a:prstClr val="black"/>
                </a:solidFill>
                <a:effectLst/>
                <a:uLnTx/>
                <a:uFillTx/>
                <a:latin typeface="Aptos" panose="02110004020202020204"/>
                <a:ea typeface="+mn-ea"/>
                <a:cs typeface="+mn-cs"/>
              </a:rPr>
              <a:t>Hout, glas, groen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l-NL" sz="1500">
                <a:solidFill>
                  <a:prstClr val="black"/>
                </a:solidFill>
                <a:latin typeface="Aptos" panose="02110004020202020204"/>
              </a:rPr>
              <a:t>Daken met zonnepanelen en/of groen dak</a:t>
            </a:r>
          </a:p>
        </p:txBody>
      </p:sp>
    </p:spTree>
    <p:extLst>
      <p:ext uri="{BB962C8B-B14F-4D97-AF65-F5344CB8AC3E}">
        <p14:creationId xmlns:p14="http://schemas.microsoft.com/office/powerpoint/2010/main" val="27167090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A80EA0-77E2-AECA-9574-B9F4D0AAF60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71ED2E9-EDD5-B6B7-94E5-22A7D3DB2CD3}"/>
              </a:ext>
            </a:extLst>
          </p:cNvPr>
          <p:cNvSpPr>
            <a:spLocks noGrp="1"/>
          </p:cNvSpPr>
          <p:nvPr>
            <p:ph type="title"/>
          </p:nvPr>
        </p:nvSpPr>
        <p:spPr>
          <a:xfrm>
            <a:off x="838200" y="100738"/>
            <a:ext cx="10515600" cy="1325563"/>
          </a:xfrm>
        </p:spPr>
        <p:txBody>
          <a:bodyPr/>
          <a:lstStyle/>
          <a:p>
            <a:r>
              <a:rPr lang="nl-NL">
                <a:ln w="0"/>
                <a:solidFill>
                  <a:schemeClr val="accent1"/>
                </a:solidFill>
              </a:rPr>
              <a:t>Ontwikkelkaders 1, algemeen</a:t>
            </a:r>
          </a:p>
        </p:txBody>
      </p:sp>
      <p:pic>
        <p:nvPicPr>
          <p:cNvPr id="4" name="Afbeelding 3" descr="Afbeelding met Graphics, grafische vormgeving, clipart, Lettertype&#10;&#10;Automatisch gegenereerde beschrijving">
            <a:extLst>
              <a:ext uri="{FF2B5EF4-FFF2-40B4-BE49-F238E27FC236}">
                <a16:creationId xmlns:a16="http://schemas.microsoft.com/office/drawing/2014/main" id="{57749947-EDBD-4326-5442-3287BD7A04D9}"/>
              </a:ext>
            </a:extLst>
          </p:cNvPr>
          <p:cNvPicPr>
            <a:picLocks noChangeAspect="1"/>
          </p:cNvPicPr>
          <p:nvPr/>
        </p:nvPicPr>
        <p:blipFill>
          <a:blip r:embed="rId2"/>
          <a:stretch>
            <a:fillRect/>
          </a:stretch>
        </p:blipFill>
        <p:spPr>
          <a:xfrm>
            <a:off x="9606455" y="101049"/>
            <a:ext cx="1633368" cy="495406"/>
          </a:xfrm>
          <a:prstGeom prst="rect">
            <a:avLst/>
          </a:prstGeom>
        </p:spPr>
      </p:pic>
      <p:pic>
        <p:nvPicPr>
          <p:cNvPr id="5" name="Afbeelding 4" descr="Afbeelding met groen, tekst, ontwerp, plant&#10;&#10;Automatisch gegenereerde beschrijving">
            <a:extLst>
              <a:ext uri="{FF2B5EF4-FFF2-40B4-BE49-F238E27FC236}">
                <a16:creationId xmlns:a16="http://schemas.microsoft.com/office/drawing/2014/main" id="{BC10AA05-F20C-3383-3284-7A7A2D9F9719}"/>
              </a:ext>
            </a:extLst>
          </p:cNvPr>
          <p:cNvPicPr>
            <a:picLocks noChangeAspect="1"/>
          </p:cNvPicPr>
          <p:nvPr/>
        </p:nvPicPr>
        <p:blipFill>
          <a:blip r:embed="rId3"/>
          <a:stretch>
            <a:fillRect/>
          </a:stretch>
        </p:blipFill>
        <p:spPr>
          <a:xfrm>
            <a:off x="11400823" y="100738"/>
            <a:ext cx="663066" cy="530453"/>
          </a:xfrm>
          <a:prstGeom prst="rect">
            <a:avLst/>
          </a:prstGeom>
        </p:spPr>
      </p:pic>
      <p:cxnSp>
        <p:nvCxnSpPr>
          <p:cNvPr id="7" name="Rechte verbindingslijn 6">
            <a:extLst>
              <a:ext uri="{FF2B5EF4-FFF2-40B4-BE49-F238E27FC236}">
                <a16:creationId xmlns:a16="http://schemas.microsoft.com/office/drawing/2014/main" id="{DFC13F5C-A55B-4804-B5B7-91271F887645}"/>
              </a:ext>
            </a:extLst>
          </p:cNvPr>
          <p:cNvCxnSpPr>
            <a:cxnSpLocks/>
          </p:cNvCxnSpPr>
          <p:nvPr/>
        </p:nvCxnSpPr>
        <p:spPr>
          <a:xfrm>
            <a:off x="0" y="1105935"/>
            <a:ext cx="7090117" cy="0"/>
          </a:xfrm>
          <a:prstGeom prst="line">
            <a:avLst/>
          </a:prstGeom>
          <a:ln w="38100">
            <a:solidFill>
              <a:srgbClr val="E1E03F"/>
            </a:solidFill>
          </a:ln>
        </p:spPr>
        <p:style>
          <a:lnRef idx="2">
            <a:schemeClr val="accent1"/>
          </a:lnRef>
          <a:fillRef idx="0">
            <a:schemeClr val="accent1"/>
          </a:fillRef>
          <a:effectRef idx="1">
            <a:schemeClr val="accent1"/>
          </a:effectRef>
          <a:fontRef idx="minor">
            <a:schemeClr val="tx1"/>
          </a:fontRef>
        </p:style>
      </p:cxnSp>
      <p:sp>
        <p:nvSpPr>
          <p:cNvPr id="8" name="Rectangle 1">
            <a:extLst>
              <a:ext uri="{FF2B5EF4-FFF2-40B4-BE49-F238E27FC236}">
                <a16:creationId xmlns:a16="http://schemas.microsoft.com/office/drawing/2014/main" id="{420FBD63-B197-2456-D9AE-C8BA53212F23}"/>
              </a:ext>
            </a:extLst>
          </p:cNvPr>
          <p:cNvSpPr>
            <a:spLocks noChangeArrowheads="1"/>
          </p:cNvSpPr>
          <p:nvPr/>
        </p:nvSpPr>
        <p:spPr bwMode="auto">
          <a:xfrm>
            <a:off x="-2468193" y="0"/>
            <a:ext cx="20089111"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nl-NL"/>
          </a:p>
        </p:txBody>
      </p:sp>
      <p:graphicFrame>
        <p:nvGraphicFramePr>
          <p:cNvPr id="15" name="Tijdelijke aanduiding voor inhoud 14">
            <a:extLst>
              <a:ext uri="{FF2B5EF4-FFF2-40B4-BE49-F238E27FC236}">
                <a16:creationId xmlns:a16="http://schemas.microsoft.com/office/drawing/2014/main" id="{0A1616AD-C764-95FA-F4AB-4FD4F45018D9}"/>
              </a:ext>
            </a:extLst>
          </p:cNvPr>
          <p:cNvGraphicFramePr>
            <a:graphicFrameLocks noGrp="1"/>
          </p:cNvGraphicFramePr>
          <p:nvPr>
            <p:ph idx="1"/>
            <p:extLst>
              <p:ext uri="{D42A27DB-BD31-4B8C-83A1-F6EECF244321}">
                <p14:modId xmlns:p14="http://schemas.microsoft.com/office/powerpoint/2010/main" val="1570650106"/>
              </p:ext>
            </p:extLst>
          </p:nvPr>
        </p:nvGraphicFramePr>
        <p:xfrm>
          <a:off x="631596" y="1245190"/>
          <a:ext cx="10445979" cy="4114800"/>
        </p:xfrm>
        <a:graphic>
          <a:graphicData uri="http://schemas.openxmlformats.org/drawingml/2006/table">
            <a:tbl>
              <a:tblPr firstRow="1" bandRow="1">
                <a:tableStyleId>{5C22544A-7EE6-4342-B048-85BDC9FD1C3A}</a:tableStyleId>
              </a:tblPr>
              <a:tblGrid>
                <a:gridCol w="1902054">
                  <a:extLst>
                    <a:ext uri="{9D8B030D-6E8A-4147-A177-3AD203B41FA5}">
                      <a16:colId xmlns:a16="http://schemas.microsoft.com/office/drawing/2014/main" val="4167570531"/>
                    </a:ext>
                  </a:extLst>
                </a:gridCol>
                <a:gridCol w="8543925">
                  <a:extLst>
                    <a:ext uri="{9D8B030D-6E8A-4147-A177-3AD203B41FA5}">
                      <a16:colId xmlns:a16="http://schemas.microsoft.com/office/drawing/2014/main" val="295745447"/>
                    </a:ext>
                  </a:extLst>
                </a:gridCol>
              </a:tblGrid>
              <a:tr h="370840">
                <a:tc>
                  <a:txBody>
                    <a:bodyPr/>
                    <a:lstStyle/>
                    <a:p>
                      <a:r>
                        <a:rPr lang="nl-NL"/>
                        <a:t>WAT</a:t>
                      </a:r>
                    </a:p>
                  </a:txBody>
                  <a:tcPr/>
                </a:tc>
                <a:tc>
                  <a:txBody>
                    <a:bodyPr/>
                    <a:lstStyle/>
                    <a:p>
                      <a:r>
                        <a:rPr lang="nl-NL"/>
                        <a:t>Toelichting</a:t>
                      </a:r>
                    </a:p>
                  </a:txBody>
                  <a:tcPr/>
                </a:tc>
                <a:extLst>
                  <a:ext uri="{0D108BD9-81ED-4DB2-BD59-A6C34878D82A}">
                    <a16:rowId xmlns:a16="http://schemas.microsoft.com/office/drawing/2014/main" val="3133353263"/>
                  </a:ext>
                </a:extLst>
              </a:tr>
              <a:tr h="370840">
                <a:tc>
                  <a:txBody>
                    <a:bodyPr/>
                    <a:lstStyle/>
                    <a:p>
                      <a:r>
                        <a:rPr lang="nl-NL" sz="1400" kern="1200">
                          <a:solidFill>
                            <a:schemeClr val="dk1"/>
                          </a:solidFill>
                          <a:effectLst/>
                          <a:latin typeface="+mn-lt"/>
                          <a:ea typeface="+mn-ea"/>
                          <a:cs typeface="+mn-cs"/>
                        </a:rPr>
                        <a:t>Recreatief motief</a:t>
                      </a:r>
                      <a:endParaRPr lang="nl-NL" sz="1400"/>
                    </a:p>
                  </a:txBody>
                  <a:tcPr/>
                </a:tc>
                <a:tc>
                  <a:txBody>
                    <a:bodyPr/>
                    <a:lstStyle/>
                    <a:p>
                      <a:r>
                        <a:rPr lang="nl-NL" sz="1400" kern="1200">
                          <a:solidFill>
                            <a:schemeClr val="dk1"/>
                          </a:solidFill>
                          <a:effectLst/>
                          <a:latin typeface="+mn-lt"/>
                          <a:ea typeface="+mn-ea"/>
                          <a:cs typeface="+mn-cs"/>
                        </a:rPr>
                        <a:t>Matig intensieve recreatie: buiten bewegen, spelen, levendigheid, genieten van natuur-en landschap, rust- en ontmoetingsplek, voorzieningen</a:t>
                      </a:r>
                    </a:p>
                  </a:txBody>
                  <a:tcPr/>
                </a:tc>
                <a:extLst>
                  <a:ext uri="{0D108BD9-81ED-4DB2-BD59-A6C34878D82A}">
                    <a16:rowId xmlns:a16="http://schemas.microsoft.com/office/drawing/2014/main" val="303677817"/>
                  </a:ext>
                </a:extLst>
              </a:tr>
              <a:tr h="370840">
                <a:tc>
                  <a:txBody>
                    <a:bodyPr/>
                    <a:lstStyle/>
                    <a:p>
                      <a:r>
                        <a:rPr lang="nl-NL" sz="1400">
                          <a:effectLst/>
                          <a:latin typeface="Aptos" panose="020B0004020202020204" pitchFamily="34" charset="0"/>
                          <a:ea typeface="Aptos" panose="020B0004020202020204" pitchFamily="34" charset="0"/>
                          <a:cs typeface="Times New Roman" panose="02020603050405020304" pitchFamily="18" charset="0"/>
                        </a:rPr>
                        <a:t>Eigendom</a:t>
                      </a:r>
                      <a:endParaRPr lang="nl-NL" sz="14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kern="100">
                          <a:effectLst/>
                          <a:latin typeface="Aptos" panose="020B0004020202020204" pitchFamily="34" charset="0"/>
                          <a:ea typeface="Aptos" panose="020B0004020202020204" pitchFamily="34" charset="0"/>
                          <a:cs typeface="Times New Roman" panose="02020603050405020304" pitchFamily="18" charset="0"/>
                        </a:rPr>
                        <a:t>Grond is eigendom van het Recreatieschap Rottemeren.</a:t>
                      </a:r>
                      <a:endParaRPr lang="nl-NL" sz="1400"/>
                    </a:p>
                  </a:txBody>
                  <a:tcPr/>
                </a:tc>
                <a:extLst>
                  <a:ext uri="{0D108BD9-81ED-4DB2-BD59-A6C34878D82A}">
                    <a16:rowId xmlns:a16="http://schemas.microsoft.com/office/drawing/2014/main" val="1036419056"/>
                  </a:ext>
                </a:extLst>
              </a:tr>
              <a:tr h="370840">
                <a:tc>
                  <a:txBody>
                    <a:bodyPr/>
                    <a:lstStyle/>
                    <a:p>
                      <a:r>
                        <a:rPr lang="nl-NL" sz="1400">
                          <a:effectLst/>
                          <a:latin typeface="Aptos" panose="020B0004020202020204" pitchFamily="34" charset="0"/>
                          <a:ea typeface="Aptos" panose="020B0004020202020204" pitchFamily="34" charset="0"/>
                          <a:cs typeface="Times New Roman" panose="02020603050405020304" pitchFamily="18" charset="0"/>
                        </a:rPr>
                        <a:t>Bestemming</a:t>
                      </a:r>
                      <a:endParaRPr lang="nl-NL" sz="1400"/>
                    </a:p>
                  </a:txBody>
                  <a:tcPr/>
                </a:tc>
                <a:tc>
                  <a:txBody>
                    <a:bodyPr/>
                    <a:lstStyle/>
                    <a:p>
                      <a:r>
                        <a:rPr lang="nl-NL" sz="1400" kern="1200">
                          <a:solidFill>
                            <a:schemeClr val="dk1"/>
                          </a:solidFill>
                          <a:effectLst/>
                          <a:latin typeface="+mn-lt"/>
                          <a:ea typeface="+mn-ea"/>
                          <a:cs typeface="+mn-cs"/>
                        </a:rPr>
                        <a:t>De huidige bestemming is bos en dient aangepast te worden. De gemeente heeft ingestemd met het definitief ontwerp en de daarin voorgestelde locatie voor een semi maatschappelijk centrum. Het plan is besproken in de intaketafel van de gemeente Lansingerland. Zij hebben het advies “ja mits” meegegeven. Wijziging van de bestemming is dus mogelijk onder randvoorwaarden. Deze zijn vermeld in het advies intaketafel </a:t>
                      </a:r>
                      <a:r>
                        <a:rPr lang="nl-NL" sz="1400" kern="1200" err="1">
                          <a:solidFill>
                            <a:schemeClr val="dk1"/>
                          </a:solidFill>
                          <a:effectLst/>
                          <a:latin typeface="+mn-lt"/>
                          <a:ea typeface="+mn-ea"/>
                          <a:cs typeface="+mn-cs"/>
                        </a:rPr>
                        <a:t>dd</a:t>
                      </a:r>
                      <a:r>
                        <a:rPr lang="nl-NL" sz="1400" kern="1200">
                          <a:solidFill>
                            <a:schemeClr val="dk1"/>
                          </a:solidFill>
                          <a:effectLst/>
                          <a:latin typeface="+mn-lt"/>
                          <a:ea typeface="+mn-ea"/>
                          <a:cs typeface="+mn-cs"/>
                        </a:rPr>
                        <a:t> 14-7-25. Het aanpassen van het omgevingsplan dient de partij zelf te verzorgen (samen met aanvraag van de omgevingsvergunning)</a:t>
                      </a:r>
                      <a:endParaRPr lang="nl-NL" sz="1400"/>
                    </a:p>
                  </a:txBody>
                  <a:tcPr/>
                </a:tc>
                <a:extLst>
                  <a:ext uri="{0D108BD9-81ED-4DB2-BD59-A6C34878D82A}">
                    <a16:rowId xmlns:a16="http://schemas.microsoft.com/office/drawing/2014/main" val="2424161472"/>
                  </a:ext>
                </a:extLst>
              </a:tr>
              <a:tr h="370840">
                <a:tc>
                  <a:txBody>
                    <a:bodyPr/>
                    <a:lstStyle/>
                    <a:p>
                      <a:r>
                        <a:rPr lang="nl-NL" sz="1400">
                          <a:effectLst/>
                          <a:latin typeface="Aptos" panose="020B0004020202020204" pitchFamily="34" charset="0"/>
                          <a:ea typeface="Aptos" panose="020B0004020202020204" pitchFamily="34" charset="0"/>
                          <a:cs typeface="Times New Roman" panose="02020603050405020304" pitchFamily="18" charset="0"/>
                        </a:rPr>
                        <a:t>Ontwikkelthema</a:t>
                      </a:r>
                      <a:endParaRPr lang="nl-NL" sz="1400"/>
                    </a:p>
                  </a:txBody>
                  <a:tcPr/>
                </a:tc>
                <a:tc>
                  <a:txBody>
                    <a:bodyPr/>
                    <a:lstStyle/>
                    <a:p>
                      <a:r>
                        <a:rPr lang="nl-NL" sz="1400" kern="1200">
                          <a:solidFill>
                            <a:schemeClr val="dk1"/>
                          </a:solidFill>
                          <a:effectLst/>
                          <a:latin typeface="+mn-lt"/>
                          <a:ea typeface="+mn-ea"/>
                          <a:cs typeface="+mn-cs"/>
                        </a:rPr>
                        <a:t>Samenkomen, verbinding,  water, recreatie, maatschappelijke functies, gezondheid (geen eerstelijns zorg)</a:t>
                      </a:r>
                      <a:endParaRPr lang="nl-NL" sz="1400"/>
                    </a:p>
                  </a:txBody>
                  <a:tcPr/>
                </a:tc>
                <a:extLst>
                  <a:ext uri="{0D108BD9-81ED-4DB2-BD59-A6C34878D82A}">
                    <a16:rowId xmlns:a16="http://schemas.microsoft.com/office/drawing/2014/main" val="1834439263"/>
                  </a:ext>
                </a:extLst>
              </a:tr>
              <a:tr h="370840">
                <a:tc>
                  <a:txBody>
                    <a:bodyPr/>
                    <a:lstStyle/>
                    <a:p>
                      <a:r>
                        <a:rPr lang="nl-NL" sz="1400" kern="1200">
                          <a:solidFill>
                            <a:schemeClr val="dk1"/>
                          </a:solidFill>
                          <a:effectLst/>
                          <a:latin typeface="+mn-lt"/>
                          <a:ea typeface="+mn-ea"/>
                          <a:cs typeface="+mn-cs"/>
                        </a:rPr>
                        <a:t>Beschikbaarheid</a:t>
                      </a:r>
                      <a:endParaRPr lang="nl-NL" sz="1400"/>
                    </a:p>
                  </a:txBody>
                  <a:tcPr/>
                </a:tc>
                <a:tc>
                  <a:txBody>
                    <a:bodyPr/>
                    <a:lstStyle/>
                    <a:p>
                      <a:pPr lvl="0"/>
                      <a:r>
                        <a:rPr lang="nl-NL" sz="1400" kern="1200">
                          <a:solidFill>
                            <a:schemeClr val="dk1"/>
                          </a:solidFill>
                          <a:effectLst/>
                          <a:latin typeface="+mn-lt"/>
                          <a:ea typeface="+mn-ea"/>
                          <a:cs typeface="+mn-cs"/>
                        </a:rPr>
                        <a:t>Per direct na openbare aanbesteding</a:t>
                      </a:r>
                      <a:endParaRPr lang="nl-NL" sz="1400"/>
                    </a:p>
                  </a:txBody>
                  <a:tcPr/>
                </a:tc>
                <a:extLst>
                  <a:ext uri="{0D108BD9-81ED-4DB2-BD59-A6C34878D82A}">
                    <a16:rowId xmlns:a16="http://schemas.microsoft.com/office/drawing/2014/main" val="3339060731"/>
                  </a:ext>
                </a:extLst>
              </a:tr>
              <a:tr h="370840">
                <a:tc>
                  <a:txBody>
                    <a:bodyPr/>
                    <a:lstStyle/>
                    <a:p>
                      <a:r>
                        <a:rPr lang="nl-NL" sz="1400"/>
                        <a:t>Doelgroep</a:t>
                      </a:r>
                    </a:p>
                  </a:txBody>
                  <a:tcPr/>
                </a:tc>
                <a:tc>
                  <a:txBody>
                    <a:bodyPr/>
                    <a:lstStyle/>
                    <a:p>
                      <a:pPr marL="0" lvl="0" indent="0">
                        <a:buFont typeface="Arial" panose="020B0604020202020204" pitchFamily="34" charset="0"/>
                        <a:buNone/>
                      </a:pPr>
                      <a:r>
                        <a:rPr lang="nl-NL" sz="1400" kern="1200">
                          <a:solidFill>
                            <a:schemeClr val="dk1"/>
                          </a:solidFill>
                          <a:effectLst/>
                          <a:latin typeface="+mn-lt"/>
                          <a:ea typeface="+mn-ea"/>
                          <a:cs typeface="+mn-cs"/>
                        </a:rPr>
                        <a:t>Inwoners regio</a:t>
                      </a:r>
                    </a:p>
                  </a:txBody>
                  <a:tcPr/>
                </a:tc>
                <a:extLst>
                  <a:ext uri="{0D108BD9-81ED-4DB2-BD59-A6C34878D82A}">
                    <a16:rowId xmlns:a16="http://schemas.microsoft.com/office/drawing/2014/main" val="1128766423"/>
                  </a:ext>
                </a:extLst>
              </a:tr>
              <a:tr h="370840">
                <a:tc>
                  <a:txBody>
                    <a:bodyPr/>
                    <a:lstStyle/>
                    <a:p>
                      <a:r>
                        <a:rPr lang="nl-NL" sz="1400"/>
                        <a:t>Duurzaamheid</a:t>
                      </a:r>
                    </a:p>
                  </a:txBody>
                  <a:tcPr/>
                </a:tc>
                <a:tc>
                  <a:txBody>
                    <a:bodyPr/>
                    <a:lstStyle/>
                    <a:p>
                      <a:r>
                        <a:rPr lang="nl-NL" sz="1400"/>
                        <a:t>Gebruik duurzame materialen, eigen opwekking</a:t>
                      </a:r>
                    </a:p>
                  </a:txBody>
                  <a:tcPr/>
                </a:tc>
                <a:extLst>
                  <a:ext uri="{0D108BD9-81ED-4DB2-BD59-A6C34878D82A}">
                    <a16:rowId xmlns:a16="http://schemas.microsoft.com/office/drawing/2014/main" val="1361513288"/>
                  </a:ext>
                </a:extLst>
              </a:tr>
            </a:tbl>
          </a:graphicData>
        </a:graphic>
      </p:graphicFrame>
    </p:spTree>
    <p:extLst>
      <p:ext uri="{BB962C8B-B14F-4D97-AF65-F5344CB8AC3E}">
        <p14:creationId xmlns:p14="http://schemas.microsoft.com/office/powerpoint/2010/main" val="3400602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A80EA0-77E2-AECA-9574-B9F4D0AAF60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71ED2E9-EDD5-B6B7-94E5-22A7D3DB2CD3}"/>
              </a:ext>
            </a:extLst>
          </p:cNvPr>
          <p:cNvSpPr>
            <a:spLocks noGrp="1"/>
          </p:cNvSpPr>
          <p:nvPr>
            <p:ph type="title"/>
          </p:nvPr>
        </p:nvSpPr>
        <p:spPr>
          <a:xfrm>
            <a:off x="838200" y="100738"/>
            <a:ext cx="10515600" cy="1325563"/>
          </a:xfrm>
        </p:spPr>
        <p:txBody>
          <a:bodyPr/>
          <a:lstStyle/>
          <a:p>
            <a:r>
              <a:rPr lang="nl-NL">
                <a:ln w="0"/>
                <a:solidFill>
                  <a:schemeClr val="accent1"/>
                </a:solidFill>
              </a:rPr>
              <a:t>Ontwikkelkaders 2, ruimtelijk</a:t>
            </a:r>
          </a:p>
        </p:txBody>
      </p:sp>
      <p:pic>
        <p:nvPicPr>
          <p:cNvPr id="4" name="Afbeelding 3" descr="Afbeelding met Graphics, grafische vormgeving, clipart, Lettertype&#10;&#10;Automatisch gegenereerde beschrijving">
            <a:extLst>
              <a:ext uri="{FF2B5EF4-FFF2-40B4-BE49-F238E27FC236}">
                <a16:creationId xmlns:a16="http://schemas.microsoft.com/office/drawing/2014/main" id="{57749947-EDBD-4326-5442-3287BD7A04D9}"/>
              </a:ext>
            </a:extLst>
          </p:cNvPr>
          <p:cNvPicPr>
            <a:picLocks noChangeAspect="1"/>
          </p:cNvPicPr>
          <p:nvPr/>
        </p:nvPicPr>
        <p:blipFill>
          <a:blip r:embed="rId2"/>
          <a:stretch>
            <a:fillRect/>
          </a:stretch>
        </p:blipFill>
        <p:spPr>
          <a:xfrm>
            <a:off x="9606455" y="101049"/>
            <a:ext cx="1633368" cy="495406"/>
          </a:xfrm>
          <a:prstGeom prst="rect">
            <a:avLst/>
          </a:prstGeom>
        </p:spPr>
      </p:pic>
      <p:pic>
        <p:nvPicPr>
          <p:cNvPr id="5" name="Afbeelding 4" descr="Afbeelding met groen, tekst, ontwerp, plant&#10;&#10;Automatisch gegenereerde beschrijving">
            <a:extLst>
              <a:ext uri="{FF2B5EF4-FFF2-40B4-BE49-F238E27FC236}">
                <a16:creationId xmlns:a16="http://schemas.microsoft.com/office/drawing/2014/main" id="{BC10AA05-F20C-3383-3284-7A7A2D9F9719}"/>
              </a:ext>
            </a:extLst>
          </p:cNvPr>
          <p:cNvPicPr>
            <a:picLocks noChangeAspect="1"/>
          </p:cNvPicPr>
          <p:nvPr/>
        </p:nvPicPr>
        <p:blipFill>
          <a:blip r:embed="rId3"/>
          <a:stretch>
            <a:fillRect/>
          </a:stretch>
        </p:blipFill>
        <p:spPr>
          <a:xfrm>
            <a:off x="11400823" y="100738"/>
            <a:ext cx="663066" cy="530453"/>
          </a:xfrm>
          <a:prstGeom prst="rect">
            <a:avLst/>
          </a:prstGeom>
        </p:spPr>
      </p:pic>
      <p:cxnSp>
        <p:nvCxnSpPr>
          <p:cNvPr id="7" name="Rechte verbindingslijn 6">
            <a:extLst>
              <a:ext uri="{FF2B5EF4-FFF2-40B4-BE49-F238E27FC236}">
                <a16:creationId xmlns:a16="http://schemas.microsoft.com/office/drawing/2014/main" id="{DFC13F5C-A55B-4804-B5B7-91271F887645}"/>
              </a:ext>
            </a:extLst>
          </p:cNvPr>
          <p:cNvCxnSpPr>
            <a:cxnSpLocks/>
          </p:cNvCxnSpPr>
          <p:nvPr/>
        </p:nvCxnSpPr>
        <p:spPr>
          <a:xfrm>
            <a:off x="0" y="1105935"/>
            <a:ext cx="7090117" cy="0"/>
          </a:xfrm>
          <a:prstGeom prst="line">
            <a:avLst/>
          </a:prstGeom>
          <a:ln w="38100">
            <a:solidFill>
              <a:srgbClr val="E1E03F"/>
            </a:solidFill>
          </a:ln>
        </p:spPr>
        <p:style>
          <a:lnRef idx="2">
            <a:schemeClr val="accent1"/>
          </a:lnRef>
          <a:fillRef idx="0">
            <a:schemeClr val="accent1"/>
          </a:fillRef>
          <a:effectRef idx="1">
            <a:schemeClr val="accent1"/>
          </a:effectRef>
          <a:fontRef idx="minor">
            <a:schemeClr val="tx1"/>
          </a:fontRef>
        </p:style>
      </p:cxnSp>
      <p:sp>
        <p:nvSpPr>
          <p:cNvPr id="8" name="Rectangle 1">
            <a:extLst>
              <a:ext uri="{FF2B5EF4-FFF2-40B4-BE49-F238E27FC236}">
                <a16:creationId xmlns:a16="http://schemas.microsoft.com/office/drawing/2014/main" id="{420FBD63-B197-2456-D9AE-C8BA53212F23}"/>
              </a:ext>
            </a:extLst>
          </p:cNvPr>
          <p:cNvSpPr>
            <a:spLocks noChangeArrowheads="1"/>
          </p:cNvSpPr>
          <p:nvPr/>
        </p:nvSpPr>
        <p:spPr bwMode="auto">
          <a:xfrm>
            <a:off x="-2468193" y="0"/>
            <a:ext cx="20089111"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nl-NL"/>
          </a:p>
        </p:txBody>
      </p:sp>
      <p:graphicFrame>
        <p:nvGraphicFramePr>
          <p:cNvPr id="15" name="Tijdelijke aanduiding voor inhoud 14">
            <a:extLst>
              <a:ext uri="{FF2B5EF4-FFF2-40B4-BE49-F238E27FC236}">
                <a16:creationId xmlns:a16="http://schemas.microsoft.com/office/drawing/2014/main" id="{0A1616AD-C764-95FA-F4AB-4FD4F45018D9}"/>
              </a:ext>
            </a:extLst>
          </p:cNvPr>
          <p:cNvGraphicFramePr>
            <a:graphicFrameLocks noGrp="1"/>
          </p:cNvGraphicFramePr>
          <p:nvPr>
            <p:ph idx="1"/>
            <p:extLst>
              <p:ext uri="{D42A27DB-BD31-4B8C-83A1-F6EECF244321}">
                <p14:modId xmlns:p14="http://schemas.microsoft.com/office/powerpoint/2010/main" val="191184419"/>
              </p:ext>
            </p:extLst>
          </p:nvPr>
        </p:nvGraphicFramePr>
        <p:xfrm>
          <a:off x="688157" y="1245195"/>
          <a:ext cx="10878532" cy="5502502"/>
        </p:xfrm>
        <a:graphic>
          <a:graphicData uri="http://schemas.openxmlformats.org/drawingml/2006/table">
            <a:tbl>
              <a:tblPr firstRow="1" bandRow="1">
                <a:tableStyleId>{5C22544A-7EE6-4342-B048-85BDC9FD1C3A}</a:tableStyleId>
              </a:tblPr>
              <a:tblGrid>
                <a:gridCol w="2480394">
                  <a:extLst>
                    <a:ext uri="{9D8B030D-6E8A-4147-A177-3AD203B41FA5}">
                      <a16:colId xmlns:a16="http://schemas.microsoft.com/office/drawing/2014/main" val="4167570531"/>
                    </a:ext>
                  </a:extLst>
                </a:gridCol>
                <a:gridCol w="8398138">
                  <a:extLst>
                    <a:ext uri="{9D8B030D-6E8A-4147-A177-3AD203B41FA5}">
                      <a16:colId xmlns:a16="http://schemas.microsoft.com/office/drawing/2014/main" val="295745447"/>
                    </a:ext>
                  </a:extLst>
                </a:gridCol>
              </a:tblGrid>
              <a:tr h="296845">
                <a:tc>
                  <a:txBody>
                    <a:bodyPr/>
                    <a:lstStyle/>
                    <a:p>
                      <a:r>
                        <a:rPr lang="nl-NL" sz="1400"/>
                        <a:t>Wat</a:t>
                      </a:r>
                    </a:p>
                  </a:txBody>
                  <a:tcPr/>
                </a:tc>
                <a:tc>
                  <a:txBody>
                    <a:bodyPr/>
                    <a:lstStyle/>
                    <a:p>
                      <a:r>
                        <a:rPr lang="nl-NL" sz="1400"/>
                        <a:t>Toelichting</a:t>
                      </a:r>
                    </a:p>
                  </a:txBody>
                  <a:tcPr/>
                </a:tc>
                <a:extLst>
                  <a:ext uri="{0D108BD9-81ED-4DB2-BD59-A6C34878D82A}">
                    <a16:rowId xmlns:a16="http://schemas.microsoft.com/office/drawing/2014/main" val="3133353263"/>
                  </a:ext>
                </a:extLst>
              </a:tr>
              <a:tr h="903931">
                <a:tc>
                  <a:txBody>
                    <a:bodyPr/>
                    <a:lstStyle/>
                    <a:p>
                      <a:r>
                        <a:rPr lang="nl-NL" sz="1400" kern="1200">
                          <a:solidFill>
                            <a:schemeClr val="dk1"/>
                          </a:solidFill>
                          <a:effectLst/>
                          <a:latin typeface="+mn-lt"/>
                          <a:ea typeface="+mn-ea"/>
                          <a:cs typeface="+mn-cs"/>
                        </a:rPr>
                        <a:t>Ruimtelijk kader</a:t>
                      </a:r>
                      <a:endParaRPr lang="nl-NL" sz="1400"/>
                    </a:p>
                  </a:txBody>
                  <a:tcPr/>
                </a:tc>
                <a:tc>
                  <a:txBody>
                    <a:bodyPr/>
                    <a:lstStyle/>
                    <a:p>
                      <a:pPr marL="285750" lvl="0" indent="-285750">
                        <a:buFont typeface="Arial" panose="020B0604020202020204" pitchFamily="34" charset="0"/>
                        <a:buChar char="•"/>
                      </a:pPr>
                      <a:r>
                        <a:rPr lang="nl-NL" sz="1400" kern="1200">
                          <a:solidFill>
                            <a:schemeClr val="dk1"/>
                          </a:solidFill>
                          <a:effectLst/>
                          <a:latin typeface="+mn-lt"/>
                          <a:ea typeface="+mn-ea"/>
                          <a:cs typeface="+mn-cs"/>
                        </a:rPr>
                        <a:t>Omvang perceel: circa 1.500 m</a:t>
                      </a:r>
                      <a:r>
                        <a:rPr lang="nl-NL" sz="1400" baseline="30000"/>
                        <a:t>2</a:t>
                      </a:r>
                      <a:r>
                        <a:rPr lang="nl-NL" sz="1400" kern="1200">
                          <a:solidFill>
                            <a:schemeClr val="dk1"/>
                          </a:solidFill>
                          <a:effectLst/>
                          <a:latin typeface="+mn-lt"/>
                          <a:ea typeface="+mn-ea"/>
                          <a:cs typeface="+mn-cs"/>
                        </a:rPr>
                        <a:t> groot</a:t>
                      </a:r>
                    </a:p>
                    <a:p>
                      <a:pPr marL="285750" lvl="0" indent="-285750">
                        <a:buFont typeface="Arial" panose="020B0604020202020204" pitchFamily="34" charset="0"/>
                        <a:buChar char="•"/>
                      </a:pPr>
                      <a:r>
                        <a:rPr lang="nl-NL" sz="1400" kern="1200">
                          <a:solidFill>
                            <a:schemeClr val="dk1"/>
                          </a:solidFill>
                          <a:effectLst/>
                          <a:latin typeface="+mn-lt"/>
                          <a:ea typeface="+mn-ea"/>
                          <a:cs typeface="+mn-cs"/>
                        </a:rPr>
                        <a:t>Natuurlijke afscherming met hagen en/of sloten, aan zuidoostzijde is sloot de kavelscheiding</a:t>
                      </a:r>
                    </a:p>
                    <a:p>
                      <a:pPr marL="285750" lvl="0" indent="-285750">
                        <a:buFont typeface="Arial" panose="020B0604020202020204" pitchFamily="34" charset="0"/>
                        <a:buChar char="•"/>
                      </a:pPr>
                      <a:r>
                        <a:rPr lang="nl-NL" sz="1400" kern="1200">
                          <a:solidFill>
                            <a:schemeClr val="dk1"/>
                          </a:solidFill>
                          <a:effectLst/>
                          <a:latin typeface="+mn-lt"/>
                          <a:ea typeface="+mn-ea"/>
                          <a:cs typeface="+mn-cs"/>
                        </a:rPr>
                        <a:t>Parkeren op nabij gelegen Zwijnenplaats (100 plaatsen)</a:t>
                      </a:r>
                    </a:p>
                    <a:p>
                      <a:pPr marL="285750" lvl="0" indent="-285750">
                        <a:buFont typeface="Arial" panose="020B0604020202020204" pitchFamily="34" charset="0"/>
                        <a:buChar char="•"/>
                      </a:pPr>
                      <a:r>
                        <a:rPr lang="nl-NL" sz="1400" kern="1200">
                          <a:solidFill>
                            <a:schemeClr val="dk1"/>
                          </a:solidFill>
                          <a:effectLst/>
                          <a:latin typeface="+mn-lt"/>
                          <a:ea typeface="+mn-ea"/>
                          <a:cs typeface="+mn-cs"/>
                        </a:rPr>
                        <a:t>Plek voor </a:t>
                      </a:r>
                      <a:r>
                        <a:rPr lang="nl-NL" sz="1400" kern="1200" err="1">
                          <a:solidFill>
                            <a:schemeClr val="dk1"/>
                          </a:solidFill>
                          <a:effectLst/>
                          <a:latin typeface="+mn-lt"/>
                          <a:ea typeface="+mn-ea"/>
                          <a:cs typeface="+mn-cs"/>
                        </a:rPr>
                        <a:t>fietsparkeren</a:t>
                      </a:r>
                      <a:r>
                        <a:rPr lang="nl-NL" sz="1400" kern="1200">
                          <a:solidFill>
                            <a:schemeClr val="dk1"/>
                          </a:solidFill>
                          <a:effectLst/>
                          <a:latin typeface="+mn-lt"/>
                          <a:ea typeface="+mn-ea"/>
                          <a:cs typeface="+mn-cs"/>
                        </a:rPr>
                        <a:t> en parkeren minder validen op de eigen locatie</a:t>
                      </a:r>
                    </a:p>
                  </a:txBody>
                  <a:tcPr/>
                </a:tc>
                <a:extLst>
                  <a:ext uri="{0D108BD9-81ED-4DB2-BD59-A6C34878D82A}">
                    <a16:rowId xmlns:a16="http://schemas.microsoft.com/office/drawing/2014/main" val="2424161472"/>
                  </a:ext>
                </a:extLst>
              </a:tr>
              <a:tr h="1720385">
                <a:tc>
                  <a:txBody>
                    <a:bodyPr/>
                    <a:lstStyle/>
                    <a:p>
                      <a:r>
                        <a:rPr lang="nl-NL" sz="1400"/>
                        <a:t>Bebouwing</a:t>
                      </a:r>
                    </a:p>
                  </a:txBody>
                  <a:tcPr/>
                </a:tc>
                <a:tc>
                  <a:txBody>
                    <a:bodyPr/>
                    <a:lstStyle/>
                    <a:p>
                      <a:pPr marL="285750" indent="-285750">
                        <a:buFont typeface="Arial" panose="020B0604020202020204" pitchFamily="34" charset="0"/>
                        <a:buChar char="•"/>
                      </a:pPr>
                      <a:r>
                        <a:rPr lang="nl-NL" sz="1400"/>
                        <a:t>Het hoofdgebouw staat in de noordelijke kant van het kavel en is zichtbaar vanaf de doorgaande langzaam verkeersroutes. De entree van de kavel ligt aan de Bosweg</a:t>
                      </a:r>
                    </a:p>
                    <a:p>
                      <a:pPr marL="285750" indent="-285750">
                        <a:buFont typeface="Arial" panose="020B0604020202020204" pitchFamily="34" charset="0"/>
                        <a:buChar char="•"/>
                      </a:pPr>
                      <a:r>
                        <a:rPr lang="nl-NL" sz="1400"/>
                        <a:t>Hoofdgebouw heeft een footprint van maximaal 250 m</a:t>
                      </a:r>
                      <a:r>
                        <a:rPr lang="nl-NL" sz="1400" baseline="30000"/>
                        <a:t>2 </a:t>
                      </a:r>
                      <a:r>
                        <a:rPr lang="nl-NL" sz="1400"/>
                        <a:t> , maximaal 1 bijgebouw met maximale footprint  van 75 m</a:t>
                      </a:r>
                      <a:r>
                        <a:rPr lang="nl-NL" sz="1400" baseline="30000"/>
                        <a:t>2</a:t>
                      </a:r>
                    </a:p>
                    <a:p>
                      <a:pPr marL="285750" indent="-285750">
                        <a:buFont typeface="Arial" panose="020B0604020202020204" pitchFamily="34" charset="0"/>
                        <a:buChar char="•"/>
                      </a:pPr>
                      <a:r>
                        <a:rPr lang="nl-NL" sz="1400"/>
                        <a:t>1 laag met kap, maximale hoogte 7 meter (gelijk aan Bergse Plas)</a:t>
                      </a:r>
                      <a:endParaRPr lang="nl-NL" sz="1400">
                        <a:highlight>
                          <a:srgbClr val="FFFF00"/>
                        </a:highlight>
                      </a:endParaRPr>
                    </a:p>
                    <a:p>
                      <a:pPr marL="285750" indent="-285750">
                        <a:buFont typeface="Arial" panose="020B0604020202020204" pitchFamily="34" charset="0"/>
                        <a:buChar char="•"/>
                      </a:pPr>
                      <a:r>
                        <a:rPr lang="nl-NL" sz="1400"/>
                        <a:t>Natuurlijke materialen</a:t>
                      </a:r>
                    </a:p>
                    <a:p>
                      <a:pPr marL="285750" indent="-285750">
                        <a:buFont typeface="Arial" panose="020B0604020202020204" pitchFamily="34" charset="0"/>
                        <a:buChar char="•"/>
                      </a:pPr>
                      <a:r>
                        <a:rPr lang="nl-NL" sz="1400"/>
                        <a:t>Meerdere voorkanten</a:t>
                      </a:r>
                    </a:p>
                    <a:p>
                      <a:pPr marL="285750" indent="-285750">
                        <a:buFont typeface="Arial" panose="020B0604020202020204" pitchFamily="34" charset="0"/>
                        <a:buChar char="•"/>
                      </a:pPr>
                      <a:r>
                        <a:rPr lang="nl-NL" sz="1400"/>
                        <a:t>Vriendelijke uitstraling, open, glas, groene dak</a:t>
                      </a:r>
                    </a:p>
                  </a:txBody>
                  <a:tcPr/>
                </a:tc>
                <a:extLst>
                  <a:ext uri="{0D108BD9-81ED-4DB2-BD59-A6C34878D82A}">
                    <a16:rowId xmlns:a16="http://schemas.microsoft.com/office/drawing/2014/main" val="1834439263"/>
                  </a:ext>
                </a:extLst>
              </a:tr>
              <a:tr h="903931">
                <a:tc>
                  <a:txBody>
                    <a:bodyPr/>
                    <a:lstStyle/>
                    <a:p>
                      <a:r>
                        <a:rPr lang="nl-NL" sz="1400"/>
                        <a:t>Erf</a:t>
                      </a:r>
                    </a:p>
                  </a:txBody>
                  <a:tcPr/>
                </a:tc>
                <a:tc>
                  <a:txBody>
                    <a:bodyPr/>
                    <a:lstStyle/>
                    <a:p>
                      <a:pPr marL="285750" lvl="0" indent="-285750">
                        <a:buFont typeface="Arial" panose="020B0604020202020204" pitchFamily="34" charset="0"/>
                        <a:buChar char="•"/>
                      </a:pPr>
                      <a:r>
                        <a:rPr lang="nl-NL" sz="1400" kern="1200">
                          <a:solidFill>
                            <a:schemeClr val="dk1"/>
                          </a:solidFill>
                          <a:effectLst/>
                          <a:latin typeface="+mn-lt"/>
                          <a:ea typeface="+mn-ea"/>
                          <a:cs typeface="+mn-cs"/>
                        </a:rPr>
                        <a:t>Groene inrichting / infiltratie eisen regenwater vanuit de gemeente</a:t>
                      </a:r>
                    </a:p>
                    <a:p>
                      <a:pPr marL="285750" lvl="0" indent="-285750">
                        <a:buFont typeface="Arial" panose="020B0604020202020204" pitchFamily="34" charset="0"/>
                        <a:buChar char="•"/>
                      </a:pPr>
                      <a:r>
                        <a:rPr lang="nl-NL" sz="1400" kern="1200">
                          <a:solidFill>
                            <a:schemeClr val="dk1"/>
                          </a:solidFill>
                          <a:effectLst/>
                          <a:latin typeface="+mn-lt"/>
                          <a:ea typeface="+mn-ea"/>
                          <a:cs typeface="+mn-cs"/>
                        </a:rPr>
                        <a:t>Zo min mogelijk verharding</a:t>
                      </a:r>
                    </a:p>
                    <a:p>
                      <a:pPr marL="285750" lvl="0" indent="-285750">
                        <a:buFont typeface="Arial" panose="020B0604020202020204" pitchFamily="34" charset="0"/>
                        <a:buChar char="•"/>
                      </a:pPr>
                      <a:r>
                        <a:rPr lang="nl-NL" sz="1400" kern="1200">
                          <a:solidFill>
                            <a:schemeClr val="dk1"/>
                          </a:solidFill>
                          <a:effectLst/>
                          <a:latin typeface="+mn-lt"/>
                          <a:ea typeface="+mn-ea"/>
                          <a:cs typeface="+mn-cs"/>
                        </a:rPr>
                        <a:t>Moestuin, boomgaard, voedselbos</a:t>
                      </a:r>
                    </a:p>
                    <a:p>
                      <a:pPr marL="285750" lvl="0" indent="-285750">
                        <a:buFont typeface="Arial" panose="020B0604020202020204" pitchFamily="34" charset="0"/>
                        <a:buChar char="•"/>
                      </a:pPr>
                      <a:r>
                        <a:rPr lang="nl-NL" sz="1400" kern="1200">
                          <a:solidFill>
                            <a:schemeClr val="dk1"/>
                          </a:solidFill>
                          <a:effectLst/>
                          <a:latin typeface="+mn-lt"/>
                          <a:ea typeface="+mn-ea"/>
                          <a:cs typeface="+mn-cs"/>
                        </a:rPr>
                        <a:t>Eventuele speelruimte met natuurlijk materialen</a:t>
                      </a:r>
                    </a:p>
                  </a:txBody>
                  <a:tcPr/>
                </a:tc>
                <a:extLst>
                  <a:ext uri="{0D108BD9-81ED-4DB2-BD59-A6C34878D82A}">
                    <a16:rowId xmlns:a16="http://schemas.microsoft.com/office/drawing/2014/main" val="1832323373"/>
                  </a:ext>
                </a:extLst>
              </a:tr>
              <a:tr h="1509622">
                <a:tc>
                  <a:txBody>
                    <a:bodyPr/>
                    <a:lstStyle/>
                    <a:p>
                      <a:r>
                        <a:rPr lang="nl-NL" sz="1400"/>
                        <a:t>Duurzaamheid</a:t>
                      </a:r>
                    </a:p>
                  </a:txBody>
                  <a:tcPr/>
                </a:tc>
                <a:tc>
                  <a:txBody>
                    <a:bodyPr/>
                    <a:lstStyle/>
                    <a:p>
                      <a:pPr marL="0" indent="0" algn="l" defTabSz="914400" rtl="0" eaLnBrk="1" fontAlgn="base" latinLnBrk="0" hangingPunct="1">
                        <a:buFont typeface="Arial" panose="020B0604020202020204" pitchFamily="34" charset="0"/>
                        <a:buNone/>
                      </a:pPr>
                      <a:r>
                        <a:rPr lang="nl-NL" sz="1400" kern="1200">
                          <a:solidFill>
                            <a:schemeClr val="dk1"/>
                          </a:solidFill>
                          <a:latin typeface="+mn-lt"/>
                          <a:ea typeface="+mn-ea"/>
                          <a:cs typeface="+mn-cs"/>
                        </a:rPr>
                        <a:t>Gebruik duurzame materialen, liefst opwek eigen stroombehoefte. Nieuwe bebouwing dient te voldoen aan </a:t>
                      </a:r>
                      <a:r>
                        <a:rPr lang="nl-NL" sz="1400" kern="1200" err="1">
                          <a:solidFill>
                            <a:schemeClr val="dk1"/>
                          </a:solidFill>
                          <a:latin typeface="+mn-lt"/>
                          <a:ea typeface="+mn-ea"/>
                          <a:cs typeface="+mn-cs"/>
                        </a:rPr>
                        <a:t>natuurinclusief</a:t>
                      </a:r>
                      <a:r>
                        <a:rPr lang="nl-NL" sz="1400" kern="1200">
                          <a:solidFill>
                            <a:schemeClr val="dk1"/>
                          </a:solidFill>
                          <a:latin typeface="+mn-lt"/>
                          <a:ea typeface="+mn-ea"/>
                          <a:cs typeface="+mn-cs"/>
                        </a:rPr>
                        <a:t> bouwbeleid van de gemeente Lansingerland. </a:t>
                      </a:r>
                      <a:r>
                        <a:rPr lang="nl-NL" sz="1400" kern="1200" err="1">
                          <a:solidFill>
                            <a:schemeClr val="dk1"/>
                          </a:solidFill>
                          <a:latin typeface="+mn-lt"/>
                          <a:ea typeface="+mn-ea"/>
                          <a:cs typeface="+mn-cs"/>
                        </a:rPr>
                        <a:t>Klimaatadaptief</a:t>
                      </a:r>
                      <a:r>
                        <a:rPr lang="nl-NL" sz="1400" kern="1200">
                          <a:solidFill>
                            <a:schemeClr val="dk1"/>
                          </a:solidFill>
                          <a:latin typeface="+mn-lt"/>
                          <a:ea typeface="+mn-ea"/>
                          <a:cs typeface="+mn-cs"/>
                        </a:rPr>
                        <a:t> ingericht. </a:t>
                      </a:r>
                      <a:r>
                        <a:rPr lang="nl-NL" sz="1400" kern="1200" err="1">
                          <a:solidFill>
                            <a:schemeClr val="dk1"/>
                          </a:solidFill>
                          <a:latin typeface="+mn-lt"/>
                          <a:ea typeface="+mn-ea"/>
                          <a:cs typeface="+mn-cs"/>
                        </a:rPr>
                        <a:t>Natuurinclusief</a:t>
                      </a:r>
                      <a:r>
                        <a:rPr lang="nl-NL" sz="1400" kern="1200">
                          <a:solidFill>
                            <a:schemeClr val="dk1"/>
                          </a:solidFill>
                          <a:latin typeface="+mn-lt"/>
                          <a:ea typeface="+mn-ea"/>
                          <a:cs typeface="+mn-cs"/>
                        </a:rPr>
                        <a:t> bouwen: ​</a:t>
                      </a:r>
                    </a:p>
                    <a:p>
                      <a:pPr marL="285750" indent="-285750" algn="l" defTabSz="914400" rtl="0" eaLnBrk="1" fontAlgn="base" latinLnBrk="0" hangingPunct="1">
                        <a:buFont typeface="Arial" panose="020B0604020202020204" pitchFamily="34" charset="0"/>
                        <a:buChar char="•"/>
                      </a:pPr>
                      <a:r>
                        <a:rPr lang="nl-NL" sz="1400" kern="1200">
                          <a:solidFill>
                            <a:schemeClr val="dk1"/>
                          </a:solidFill>
                          <a:latin typeface="+mn-lt"/>
                          <a:ea typeface="+mn-ea"/>
                          <a:cs typeface="+mn-cs"/>
                          <a:hlinkClick r:id="rId4">
                            <a:extLst>
                              <a:ext uri="{A12FA001-AC4F-418D-AE19-62706E023703}">
                                <ahyp:hlinkClr xmlns:ahyp="http://schemas.microsoft.com/office/drawing/2018/hyperlinkcolor" val="tx"/>
                              </a:ext>
                            </a:extLst>
                          </a:hlinkClick>
                        </a:rPr>
                        <a:t>https://lokaleregelgeving.overheid.nl/CVDR733663/1</a:t>
                      </a:r>
                      <a:r>
                        <a:rPr lang="nl-NL" sz="1400" kern="1200">
                          <a:solidFill>
                            <a:schemeClr val="dk1"/>
                          </a:solidFill>
                          <a:latin typeface="+mn-lt"/>
                          <a:ea typeface="+mn-ea"/>
                          <a:cs typeface="+mn-cs"/>
                        </a:rPr>
                        <a:t>​</a:t>
                      </a:r>
                    </a:p>
                    <a:p>
                      <a:pPr marL="285750" indent="-285750" algn="l" defTabSz="914400" rtl="0" eaLnBrk="1" fontAlgn="base" latinLnBrk="0" hangingPunct="1">
                        <a:buFont typeface="Arial" panose="020B0604020202020204" pitchFamily="34" charset="0"/>
                        <a:buChar char="•"/>
                      </a:pPr>
                      <a:r>
                        <a:rPr lang="nl-NL" sz="1400" kern="1200">
                          <a:solidFill>
                            <a:schemeClr val="dk1"/>
                          </a:solidFill>
                          <a:latin typeface="+mn-lt"/>
                          <a:ea typeface="+mn-ea"/>
                          <a:cs typeface="+mn-cs"/>
                        </a:rPr>
                        <a:t>Toetsingssysteem </a:t>
                      </a:r>
                      <a:r>
                        <a:rPr lang="nl-NL" sz="1400" kern="1200">
                          <a:solidFill>
                            <a:schemeClr val="dk1"/>
                          </a:solidFill>
                          <a:latin typeface="+mn-lt"/>
                          <a:ea typeface="+mn-ea"/>
                          <a:cs typeface="+mn-cs"/>
                          <a:hlinkClick r:id="rId5">
                            <a:extLst>
                              <a:ext uri="{A12FA001-AC4F-418D-AE19-62706E023703}">
                                <ahyp:hlinkClr xmlns:ahyp="http://schemas.microsoft.com/office/drawing/2018/hyperlinkcolor" val="tx"/>
                              </a:ext>
                            </a:extLst>
                          </a:hlinkClick>
                        </a:rPr>
                        <a:t>https://www.lansingerland.nl/direct-regelen/wonen-verhuizen-verbouwen/verbouwen/natuurinclusief-bouwen-en-inrichten/</a:t>
                      </a:r>
                      <a:r>
                        <a:rPr lang="nl-NL" sz="1400" kern="1200">
                          <a:solidFill>
                            <a:schemeClr val="dk1"/>
                          </a:solidFill>
                          <a:latin typeface="+mn-lt"/>
                          <a:ea typeface="+mn-ea"/>
                          <a:cs typeface="+mn-cs"/>
                        </a:rPr>
                        <a:t>​</a:t>
                      </a:r>
                    </a:p>
                  </a:txBody>
                  <a:tcPr/>
                </a:tc>
                <a:extLst>
                  <a:ext uri="{0D108BD9-81ED-4DB2-BD59-A6C34878D82A}">
                    <a16:rowId xmlns:a16="http://schemas.microsoft.com/office/drawing/2014/main" val="889033532"/>
                  </a:ext>
                </a:extLst>
              </a:tr>
            </a:tbl>
          </a:graphicData>
        </a:graphic>
      </p:graphicFrame>
    </p:spTree>
    <p:extLst>
      <p:ext uri="{BB962C8B-B14F-4D97-AF65-F5344CB8AC3E}">
        <p14:creationId xmlns:p14="http://schemas.microsoft.com/office/powerpoint/2010/main" val="22076723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A80EA0-77E2-AECA-9574-B9F4D0AAF60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71ED2E9-EDD5-B6B7-94E5-22A7D3DB2CD3}"/>
              </a:ext>
            </a:extLst>
          </p:cNvPr>
          <p:cNvSpPr>
            <a:spLocks noGrp="1"/>
          </p:cNvSpPr>
          <p:nvPr>
            <p:ph type="title"/>
          </p:nvPr>
        </p:nvSpPr>
        <p:spPr>
          <a:xfrm>
            <a:off x="838200" y="100738"/>
            <a:ext cx="10515600" cy="1325563"/>
          </a:xfrm>
        </p:spPr>
        <p:txBody>
          <a:bodyPr/>
          <a:lstStyle/>
          <a:p>
            <a:r>
              <a:rPr lang="nl-NL">
                <a:ln w="0"/>
                <a:solidFill>
                  <a:schemeClr val="accent1"/>
                </a:solidFill>
              </a:rPr>
              <a:t>Ontwikkelkaders 3, functioneel</a:t>
            </a:r>
          </a:p>
        </p:txBody>
      </p:sp>
      <p:pic>
        <p:nvPicPr>
          <p:cNvPr id="4" name="Afbeelding 3" descr="Afbeelding met Graphics, grafische vormgeving, clipart, Lettertype&#10;&#10;Automatisch gegenereerde beschrijving">
            <a:extLst>
              <a:ext uri="{FF2B5EF4-FFF2-40B4-BE49-F238E27FC236}">
                <a16:creationId xmlns:a16="http://schemas.microsoft.com/office/drawing/2014/main" id="{57749947-EDBD-4326-5442-3287BD7A04D9}"/>
              </a:ext>
            </a:extLst>
          </p:cNvPr>
          <p:cNvPicPr>
            <a:picLocks noChangeAspect="1"/>
          </p:cNvPicPr>
          <p:nvPr/>
        </p:nvPicPr>
        <p:blipFill>
          <a:blip r:embed="rId2"/>
          <a:stretch>
            <a:fillRect/>
          </a:stretch>
        </p:blipFill>
        <p:spPr>
          <a:xfrm>
            <a:off x="9606455" y="101049"/>
            <a:ext cx="1633368" cy="495406"/>
          </a:xfrm>
          <a:prstGeom prst="rect">
            <a:avLst/>
          </a:prstGeom>
        </p:spPr>
      </p:pic>
      <p:pic>
        <p:nvPicPr>
          <p:cNvPr id="5" name="Afbeelding 4" descr="Afbeelding met groen, tekst, ontwerp, plant&#10;&#10;Automatisch gegenereerde beschrijving">
            <a:extLst>
              <a:ext uri="{FF2B5EF4-FFF2-40B4-BE49-F238E27FC236}">
                <a16:creationId xmlns:a16="http://schemas.microsoft.com/office/drawing/2014/main" id="{BC10AA05-F20C-3383-3284-7A7A2D9F9719}"/>
              </a:ext>
            </a:extLst>
          </p:cNvPr>
          <p:cNvPicPr>
            <a:picLocks noChangeAspect="1"/>
          </p:cNvPicPr>
          <p:nvPr/>
        </p:nvPicPr>
        <p:blipFill>
          <a:blip r:embed="rId3"/>
          <a:stretch>
            <a:fillRect/>
          </a:stretch>
        </p:blipFill>
        <p:spPr>
          <a:xfrm>
            <a:off x="11400823" y="100738"/>
            <a:ext cx="663066" cy="530453"/>
          </a:xfrm>
          <a:prstGeom prst="rect">
            <a:avLst/>
          </a:prstGeom>
        </p:spPr>
      </p:pic>
      <p:cxnSp>
        <p:nvCxnSpPr>
          <p:cNvPr id="7" name="Rechte verbindingslijn 6">
            <a:extLst>
              <a:ext uri="{FF2B5EF4-FFF2-40B4-BE49-F238E27FC236}">
                <a16:creationId xmlns:a16="http://schemas.microsoft.com/office/drawing/2014/main" id="{DFC13F5C-A55B-4804-B5B7-91271F887645}"/>
              </a:ext>
            </a:extLst>
          </p:cNvPr>
          <p:cNvCxnSpPr>
            <a:cxnSpLocks/>
          </p:cNvCxnSpPr>
          <p:nvPr/>
        </p:nvCxnSpPr>
        <p:spPr>
          <a:xfrm>
            <a:off x="0" y="1105935"/>
            <a:ext cx="7090117" cy="0"/>
          </a:xfrm>
          <a:prstGeom prst="line">
            <a:avLst/>
          </a:prstGeom>
          <a:ln w="38100">
            <a:solidFill>
              <a:srgbClr val="E1E03F"/>
            </a:solidFill>
          </a:ln>
        </p:spPr>
        <p:style>
          <a:lnRef idx="2">
            <a:schemeClr val="accent1"/>
          </a:lnRef>
          <a:fillRef idx="0">
            <a:schemeClr val="accent1"/>
          </a:fillRef>
          <a:effectRef idx="1">
            <a:schemeClr val="accent1"/>
          </a:effectRef>
          <a:fontRef idx="minor">
            <a:schemeClr val="tx1"/>
          </a:fontRef>
        </p:style>
      </p:cxnSp>
      <p:sp>
        <p:nvSpPr>
          <p:cNvPr id="8" name="Rectangle 1">
            <a:extLst>
              <a:ext uri="{FF2B5EF4-FFF2-40B4-BE49-F238E27FC236}">
                <a16:creationId xmlns:a16="http://schemas.microsoft.com/office/drawing/2014/main" id="{420FBD63-B197-2456-D9AE-C8BA53212F23}"/>
              </a:ext>
            </a:extLst>
          </p:cNvPr>
          <p:cNvSpPr>
            <a:spLocks noChangeArrowheads="1"/>
          </p:cNvSpPr>
          <p:nvPr/>
        </p:nvSpPr>
        <p:spPr bwMode="auto">
          <a:xfrm>
            <a:off x="-2468193" y="0"/>
            <a:ext cx="20089111"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nl-NL"/>
          </a:p>
        </p:txBody>
      </p:sp>
      <p:graphicFrame>
        <p:nvGraphicFramePr>
          <p:cNvPr id="15" name="Tijdelijke aanduiding voor inhoud 14">
            <a:extLst>
              <a:ext uri="{FF2B5EF4-FFF2-40B4-BE49-F238E27FC236}">
                <a16:creationId xmlns:a16="http://schemas.microsoft.com/office/drawing/2014/main" id="{0A1616AD-C764-95FA-F4AB-4FD4F45018D9}"/>
              </a:ext>
            </a:extLst>
          </p:cNvPr>
          <p:cNvGraphicFramePr>
            <a:graphicFrameLocks noGrp="1"/>
          </p:cNvGraphicFramePr>
          <p:nvPr>
            <p:ph idx="1"/>
            <p:extLst>
              <p:ext uri="{D42A27DB-BD31-4B8C-83A1-F6EECF244321}">
                <p14:modId xmlns:p14="http://schemas.microsoft.com/office/powerpoint/2010/main" val="3597778961"/>
              </p:ext>
            </p:extLst>
          </p:nvPr>
        </p:nvGraphicFramePr>
        <p:xfrm>
          <a:off x="485192" y="1245190"/>
          <a:ext cx="10678108" cy="4607560"/>
        </p:xfrm>
        <a:graphic>
          <a:graphicData uri="http://schemas.openxmlformats.org/drawingml/2006/table">
            <a:tbl>
              <a:tblPr firstRow="1" bandRow="1">
                <a:tableStyleId>{5C22544A-7EE6-4342-B048-85BDC9FD1C3A}</a:tableStyleId>
              </a:tblPr>
              <a:tblGrid>
                <a:gridCol w="1857958">
                  <a:extLst>
                    <a:ext uri="{9D8B030D-6E8A-4147-A177-3AD203B41FA5}">
                      <a16:colId xmlns:a16="http://schemas.microsoft.com/office/drawing/2014/main" val="4167570531"/>
                    </a:ext>
                  </a:extLst>
                </a:gridCol>
                <a:gridCol w="8820150">
                  <a:extLst>
                    <a:ext uri="{9D8B030D-6E8A-4147-A177-3AD203B41FA5}">
                      <a16:colId xmlns:a16="http://schemas.microsoft.com/office/drawing/2014/main" val="295745447"/>
                    </a:ext>
                  </a:extLst>
                </a:gridCol>
              </a:tblGrid>
              <a:tr h="370840">
                <a:tc>
                  <a:txBody>
                    <a:bodyPr/>
                    <a:lstStyle/>
                    <a:p>
                      <a:r>
                        <a:rPr lang="nl-NL"/>
                        <a:t>Wat</a:t>
                      </a:r>
                    </a:p>
                  </a:txBody>
                  <a:tcPr/>
                </a:tc>
                <a:tc>
                  <a:txBody>
                    <a:bodyPr/>
                    <a:lstStyle/>
                    <a:p>
                      <a:r>
                        <a:rPr lang="nl-NL"/>
                        <a:t>Toelichting</a:t>
                      </a:r>
                    </a:p>
                  </a:txBody>
                  <a:tcPr/>
                </a:tc>
                <a:extLst>
                  <a:ext uri="{0D108BD9-81ED-4DB2-BD59-A6C34878D82A}">
                    <a16:rowId xmlns:a16="http://schemas.microsoft.com/office/drawing/2014/main" val="3133353263"/>
                  </a:ext>
                </a:extLst>
              </a:tr>
              <a:tr h="370840">
                <a:tc>
                  <a:txBody>
                    <a:bodyPr/>
                    <a:lstStyle/>
                    <a:p>
                      <a:r>
                        <a:rPr lang="nl-NL" sz="1400"/>
                        <a:t>Functioneel kader</a:t>
                      </a:r>
                    </a:p>
                  </a:txBody>
                  <a:tcPr/>
                </a:tc>
                <a:tc>
                  <a:txBody>
                    <a:bodyPr/>
                    <a:lstStyle/>
                    <a:p>
                      <a:pPr marL="285750" indent="-285750">
                        <a:buFont typeface="Arial" panose="020B0604020202020204" pitchFamily="34" charset="0"/>
                        <a:buChar char="•"/>
                      </a:pPr>
                      <a:r>
                        <a:rPr lang="nl-NL" sz="1400" kern="1200" err="1">
                          <a:solidFill>
                            <a:schemeClr val="dk1"/>
                          </a:solidFill>
                          <a:effectLst/>
                          <a:latin typeface="+mn-lt"/>
                          <a:ea typeface="+mn-ea"/>
                          <a:cs typeface="+mn-cs"/>
                        </a:rPr>
                        <a:t>Semi-openbaar</a:t>
                      </a:r>
                      <a:endParaRPr lang="nl-NL" sz="1400" kern="1200">
                        <a:solidFill>
                          <a:schemeClr val="dk1"/>
                        </a:solidFill>
                        <a:effectLst/>
                        <a:latin typeface="+mn-lt"/>
                        <a:ea typeface="+mn-ea"/>
                        <a:cs typeface="+mn-cs"/>
                      </a:endParaRPr>
                    </a:p>
                    <a:p>
                      <a:pPr marL="285750" indent="-285750">
                        <a:buFont typeface="Arial" panose="020B0604020202020204" pitchFamily="34" charset="0"/>
                        <a:buChar char="•"/>
                      </a:pPr>
                      <a:r>
                        <a:rPr lang="nl-NL" sz="1400" kern="1200">
                          <a:solidFill>
                            <a:schemeClr val="dk1"/>
                          </a:solidFill>
                          <a:effectLst/>
                          <a:latin typeface="+mn-lt"/>
                          <a:ea typeface="+mn-ea"/>
                          <a:cs typeface="+mn-cs"/>
                        </a:rPr>
                        <a:t>Verschillende functies en combinatie van functies</a:t>
                      </a:r>
                    </a:p>
                    <a:p>
                      <a:pPr marL="285750" lvl="0" indent="-285750">
                        <a:buFont typeface="Arial" panose="020B0604020202020204" pitchFamily="34" charset="0"/>
                        <a:buChar char="•"/>
                      </a:pPr>
                      <a:r>
                        <a:rPr lang="nl-NL" sz="1400" kern="1200">
                          <a:solidFill>
                            <a:schemeClr val="dk1"/>
                          </a:solidFill>
                          <a:effectLst/>
                          <a:latin typeface="+mn-lt"/>
                          <a:ea typeface="+mn-ea"/>
                          <a:cs typeface="+mn-cs"/>
                        </a:rPr>
                        <a:t>Dag- avondrecreatie</a:t>
                      </a:r>
                    </a:p>
                    <a:p>
                      <a:pPr marL="285750" lvl="0" indent="-285750">
                        <a:buFont typeface="Arial" panose="020B0604020202020204" pitchFamily="34" charset="0"/>
                        <a:buChar char="•"/>
                      </a:pPr>
                      <a:r>
                        <a:rPr lang="nl-NL" sz="1400" kern="1200">
                          <a:solidFill>
                            <a:schemeClr val="dk1"/>
                          </a:solidFill>
                          <a:effectLst/>
                          <a:latin typeface="+mn-lt"/>
                          <a:ea typeface="+mn-ea"/>
                          <a:cs typeface="+mn-cs"/>
                        </a:rPr>
                        <a:t>Maatschappelijke functies (zoals arbeidsparticipatie, zorg (geen 1</a:t>
                      </a:r>
                      <a:r>
                        <a:rPr lang="nl-NL" sz="1400" kern="1200" baseline="30000">
                          <a:solidFill>
                            <a:schemeClr val="dk1"/>
                          </a:solidFill>
                          <a:effectLst/>
                          <a:latin typeface="+mn-lt"/>
                          <a:ea typeface="+mn-ea"/>
                          <a:cs typeface="+mn-cs"/>
                        </a:rPr>
                        <a:t>e</a:t>
                      </a:r>
                      <a:r>
                        <a:rPr lang="nl-NL" sz="1400" kern="1200">
                          <a:solidFill>
                            <a:schemeClr val="dk1"/>
                          </a:solidFill>
                          <a:effectLst/>
                          <a:latin typeface="+mn-lt"/>
                          <a:ea typeface="+mn-ea"/>
                          <a:cs typeface="+mn-cs"/>
                        </a:rPr>
                        <a:t> </a:t>
                      </a:r>
                      <a:r>
                        <a:rPr lang="nl-NL" sz="1400" kern="1200" err="1">
                          <a:solidFill>
                            <a:schemeClr val="dk1"/>
                          </a:solidFill>
                          <a:effectLst/>
                          <a:latin typeface="+mn-lt"/>
                          <a:ea typeface="+mn-ea"/>
                          <a:cs typeface="+mn-cs"/>
                        </a:rPr>
                        <a:t>lijns</a:t>
                      </a:r>
                      <a:r>
                        <a:rPr lang="nl-NL" sz="1400" kern="1200">
                          <a:solidFill>
                            <a:schemeClr val="dk1"/>
                          </a:solidFill>
                          <a:effectLst/>
                          <a:latin typeface="+mn-lt"/>
                          <a:ea typeface="+mn-ea"/>
                          <a:cs typeface="+mn-cs"/>
                        </a:rPr>
                        <a:t>), faciliteiten/activiteiten voor kinderen) </a:t>
                      </a:r>
                    </a:p>
                    <a:p>
                      <a:pPr marL="285750" lvl="0" indent="-285750">
                        <a:buFont typeface="Arial" panose="020B0604020202020204" pitchFamily="34" charset="0"/>
                        <a:buChar char="•"/>
                      </a:pPr>
                      <a:r>
                        <a:rPr lang="nl-NL" sz="1400" kern="1200">
                          <a:solidFill>
                            <a:schemeClr val="dk1"/>
                          </a:solidFill>
                          <a:effectLst/>
                          <a:latin typeface="+mn-lt"/>
                          <a:ea typeface="+mn-ea"/>
                          <a:cs typeface="+mn-cs"/>
                        </a:rPr>
                        <a:t>Kleinschalig</a:t>
                      </a:r>
                    </a:p>
                    <a:p>
                      <a:pPr marL="285750" lvl="0" indent="-285750">
                        <a:buFont typeface="Arial" panose="020B0604020202020204" pitchFamily="34" charset="0"/>
                        <a:buChar char="•"/>
                      </a:pPr>
                      <a:r>
                        <a:rPr lang="nl-NL" sz="1400" kern="1200">
                          <a:solidFill>
                            <a:schemeClr val="dk1"/>
                          </a:solidFill>
                          <a:effectLst/>
                          <a:latin typeface="+mn-lt"/>
                          <a:ea typeface="+mn-ea"/>
                          <a:cs typeface="+mn-cs"/>
                        </a:rPr>
                        <a:t>Onderscheidend in programma en (eigentijdse) uitstraling (niche)</a:t>
                      </a:r>
                    </a:p>
                    <a:p>
                      <a:pPr marL="285750" indent="-285750">
                        <a:buFont typeface="Arial" panose="020B0604020202020204" pitchFamily="34" charset="0"/>
                        <a:buChar char="•"/>
                      </a:pPr>
                      <a:r>
                        <a:rPr lang="nl-NL" sz="1400" kern="1200">
                          <a:solidFill>
                            <a:schemeClr val="dk1"/>
                          </a:solidFill>
                          <a:effectLst/>
                          <a:latin typeface="+mn-lt"/>
                          <a:ea typeface="+mn-ea"/>
                          <a:cs typeface="+mn-cs"/>
                        </a:rPr>
                        <a:t>Respect voor de omgeving en de natuur</a:t>
                      </a:r>
                    </a:p>
                    <a:p>
                      <a:pPr marL="285750" lvl="0" indent="-285750">
                        <a:buFont typeface="Arial" panose="020B0604020202020204" pitchFamily="34" charset="0"/>
                        <a:buChar char="•"/>
                      </a:pPr>
                      <a:r>
                        <a:rPr lang="nl-NL" sz="1400" kern="1200">
                          <a:solidFill>
                            <a:schemeClr val="dk1"/>
                          </a:solidFill>
                          <a:effectLst/>
                          <a:latin typeface="+mn-lt"/>
                          <a:ea typeface="+mn-ea"/>
                          <a:cs typeface="+mn-cs"/>
                        </a:rPr>
                        <a:t>Relatie met het hele recreatiegebied Rottemeren en met name Lage Bergse Bos</a:t>
                      </a:r>
                    </a:p>
                    <a:p>
                      <a:pPr marL="285750" lvl="0" indent="-285750">
                        <a:buFont typeface="Arial" panose="020B0604020202020204" pitchFamily="34" charset="0"/>
                        <a:buChar char="•"/>
                      </a:pPr>
                      <a:r>
                        <a:rPr lang="nl-NL" sz="1400" kern="1200">
                          <a:solidFill>
                            <a:schemeClr val="dk1"/>
                          </a:solidFill>
                          <a:effectLst/>
                          <a:latin typeface="+mn-lt"/>
                          <a:ea typeface="+mn-ea"/>
                          <a:cs typeface="+mn-cs"/>
                        </a:rPr>
                        <a:t>Ontwikkelingen die bijdragen aan het lokale en huidige landschappelijke karakter</a:t>
                      </a:r>
                    </a:p>
                    <a:p>
                      <a:pPr marL="285750" indent="-285750">
                        <a:buFont typeface="Arial" panose="020B0604020202020204" pitchFamily="34" charset="0"/>
                        <a:buChar char="•"/>
                      </a:pPr>
                      <a:r>
                        <a:rPr lang="nl-NL" sz="1400" kern="1200">
                          <a:solidFill>
                            <a:schemeClr val="dk1"/>
                          </a:solidFill>
                          <a:effectLst/>
                          <a:latin typeface="+mn-lt"/>
                          <a:ea typeface="+mn-ea"/>
                          <a:cs typeface="+mn-cs"/>
                        </a:rPr>
                        <a:t>Lokale en regionale doelgroep</a:t>
                      </a:r>
                    </a:p>
                    <a:p>
                      <a:pPr marL="285750" indent="-285750">
                        <a:buFont typeface="Arial" panose="020B0604020202020204" pitchFamily="34" charset="0"/>
                        <a:buChar char="•"/>
                      </a:pPr>
                      <a:r>
                        <a:rPr lang="nl-NL" sz="1400" kern="1200">
                          <a:solidFill>
                            <a:schemeClr val="dk1"/>
                          </a:solidFill>
                          <a:effectLst/>
                          <a:latin typeface="+mn-lt"/>
                          <a:ea typeface="+mn-ea"/>
                          <a:cs typeface="+mn-cs"/>
                        </a:rPr>
                        <a:t>Zo ruim mogelijke openingstijden (bij voorkeur 7 dagen van 9.00 tot 21.00 uur)</a:t>
                      </a:r>
                    </a:p>
                    <a:p>
                      <a:endParaRPr lang="nl-NL" sz="1400"/>
                    </a:p>
                  </a:txBody>
                  <a:tcPr/>
                </a:tc>
                <a:extLst>
                  <a:ext uri="{0D108BD9-81ED-4DB2-BD59-A6C34878D82A}">
                    <a16:rowId xmlns:a16="http://schemas.microsoft.com/office/drawing/2014/main" val="1036419056"/>
                  </a:ext>
                </a:extLst>
              </a:tr>
              <a:tr h="370840">
                <a:tc>
                  <a:txBody>
                    <a:bodyPr/>
                    <a:lstStyle/>
                    <a:p>
                      <a:r>
                        <a:rPr lang="nl-NL" sz="1400" u="sng"/>
                        <a:t>Niet</a:t>
                      </a:r>
                      <a:r>
                        <a:rPr lang="nl-NL" sz="1400"/>
                        <a:t> toegestaan</a:t>
                      </a:r>
                    </a:p>
                  </a:txBody>
                  <a:tcPr/>
                </a:tc>
                <a:tc>
                  <a:txBody>
                    <a:bodyPr/>
                    <a:lstStyle/>
                    <a:p>
                      <a:pPr marL="0" lvl="0" indent="0">
                        <a:buFont typeface="Arial" panose="020B0604020202020204" pitchFamily="34" charset="0"/>
                        <a:buNone/>
                      </a:pPr>
                      <a:r>
                        <a:rPr lang="nl-NL" sz="1400" kern="1200">
                          <a:solidFill>
                            <a:schemeClr val="dk1"/>
                          </a:solidFill>
                          <a:effectLst/>
                          <a:latin typeface="+mn-lt"/>
                          <a:ea typeface="+mn-ea"/>
                          <a:cs typeface="+mn-cs"/>
                        </a:rPr>
                        <a:t>Geen:</a:t>
                      </a:r>
                    </a:p>
                    <a:p>
                      <a:pPr marL="285750" lvl="0" indent="-285750">
                        <a:buFont typeface="Arial" panose="020B0604020202020204" pitchFamily="34" charset="0"/>
                        <a:buChar char="•"/>
                      </a:pPr>
                      <a:r>
                        <a:rPr lang="nl-NL" sz="1400" kern="1200">
                          <a:solidFill>
                            <a:schemeClr val="dk1"/>
                          </a:solidFill>
                          <a:effectLst/>
                          <a:latin typeface="+mn-lt"/>
                          <a:ea typeface="+mn-ea"/>
                          <a:cs typeface="+mn-cs"/>
                        </a:rPr>
                        <a:t>Volledige horeca</a:t>
                      </a:r>
                    </a:p>
                    <a:p>
                      <a:pPr marL="285750" lvl="0" indent="-285750">
                        <a:buFont typeface="Arial" panose="020B0604020202020204" pitchFamily="34" charset="0"/>
                        <a:buChar char="•"/>
                      </a:pPr>
                      <a:r>
                        <a:rPr lang="nl-NL" sz="1400" kern="1200">
                          <a:solidFill>
                            <a:schemeClr val="dk1"/>
                          </a:solidFill>
                          <a:effectLst/>
                          <a:latin typeface="+mn-lt"/>
                          <a:ea typeface="+mn-ea"/>
                          <a:cs typeface="+mn-cs"/>
                        </a:rPr>
                        <a:t>Commerciële overnachtingen</a:t>
                      </a:r>
                    </a:p>
                    <a:p>
                      <a:pPr marL="285750" lvl="0" indent="-285750">
                        <a:buFont typeface="Arial" panose="020B0604020202020204" pitchFamily="34" charset="0"/>
                        <a:buChar char="•"/>
                      </a:pPr>
                      <a:r>
                        <a:rPr lang="nl-NL" sz="1400" kern="1200">
                          <a:solidFill>
                            <a:schemeClr val="dk1"/>
                          </a:solidFill>
                          <a:effectLst/>
                          <a:latin typeface="+mn-lt"/>
                          <a:ea typeface="+mn-ea"/>
                          <a:cs typeface="+mn-cs"/>
                        </a:rPr>
                        <a:t>Geluids- en stankoverlast</a:t>
                      </a:r>
                    </a:p>
                    <a:p>
                      <a:pPr marL="285750" lvl="0" indent="-285750">
                        <a:buFont typeface="Arial" panose="020B0604020202020204" pitchFamily="34" charset="0"/>
                        <a:buChar char="•"/>
                      </a:pPr>
                      <a:r>
                        <a:rPr lang="nl-NL" sz="1400" kern="1200">
                          <a:solidFill>
                            <a:schemeClr val="dk1"/>
                          </a:solidFill>
                          <a:effectLst/>
                          <a:latin typeface="+mn-lt"/>
                          <a:ea typeface="+mn-ea"/>
                          <a:cs typeface="+mn-cs"/>
                        </a:rPr>
                        <a:t>Grootschalige bebouwing</a:t>
                      </a:r>
                    </a:p>
                    <a:p>
                      <a:pPr marL="285750" lvl="0" indent="-285750">
                        <a:buFont typeface="Arial" panose="020B0604020202020204" pitchFamily="34" charset="0"/>
                        <a:buChar char="•"/>
                      </a:pPr>
                      <a:r>
                        <a:rPr lang="nl-NL" sz="1400" kern="1200">
                          <a:solidFill>
                            <a:schemeClr val="dk1"/>
                          </a:solidFill>
                          <a:effectLst/>
                          <a:latin typeface="+mn-lt"/>
                          <a:ea typeface="+mn-ea"/>
                          <a:cs typeface="+mn-cs"/>
                        </a:rPr>
                        <a:t>Wonen</a:t>
                      </a:r>
                    </a:p>
                  </a:txBody>
                  <a:tcPr/>
                </a:tc>
                <a:extLst>
                  <a:ext uri="{0D108BD9-81ED-4DB2-BD59-A6C34878D82A}">
                    <a16:rowId xmlns:a16="http://schemas.microsoft.com/office/drawing/2014/main" val="2424161472"/>
                  </a:ext>
                </a:extLst>
              </a:tr>
            </a:tbl>
          </a:graphicData>
        </a:graphic>
      </p:graphicFrame>
    </p:spTree>
    <p:extLst>
      <p:ext uri="{BB962C8B-B14F-4D97-AF65-F5344CB8AC3E}">
        <p14:creationId xmlns:p14="http://schemas.microsoft.com/office/powerpoint/2010/main" val="3051161973"/>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527AA4F508DBA4191CFB219B57B1257" ma:contentTypeVersion="11" ma:contentTypeDescription="Een nieuw document maken." ma:contentTypeScope="" ma:versionID="379dd7ca1bd3bd8c91e7f251b00fa7d6">
  <xsd:schema xmlns:xsd="http://www.w3.org/2001/XMLSchema" xmlns:xs="http://www.w3.org/2001/XMLSchema" xmlns:p="http://schemas.microsoft.com/office/2006/metadata/properties" xmlns:ns2="c5581bd6-4f47-4fca-a9c4-da9f4cada4dc" xmlns:ns3="a5f60200-05fe-42d4-8ee4-d4407afadc29" targetNamespace="http://schemas.microsoft.com/office/2006/metadata/properties" ma:root="true" ma:fieldsID="8675558d3733d20b82914df44cd0f1d9" ns2:_="" ns3:_="">
    <xsd:import namespace="c5581bd6-4f47-4fca-a9c4-da9f4cada4dc"/>
    <xsd:import namespace="a5f60200-05fe-42d4-8ee4-d4407afadc2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GenerationTime" minOccurs="0"/>
                <xsd:element ref="ns2:MediaServiceEventHashCode" minOccurs="0"/>
                <xsd:element ref="ns2:MediaServiceLocatio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581bd6-4f47-4fca-a9c4-da9f4cada4d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Afbeeldingtags" ma:readOnly="false" ma:fieldId="{5cf76f15-5ced-4ddc-b409-7134ff3c332f}" ma:taxonomyMulti="true" ma:sspId="2183cd5b-9aff-4a4c-b4e4-ee3736858d39"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5f60200-05fe-42d4-8ee4-d4407afadc29"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9d2631ff-74a6-4389-bd21-becdc0169c74}" ma:internalName="TaxCatchAll" ma:showField="CatchAllData" ma:web="a5f60200-05fe-42d4-8ee4-d4407afadc2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5581bd6-4f47-4fca-a9c4-da9f4cada4dc">
      <Terms xmlns="http://schemas.microsoft.com/office/infopath/2007/PartnerControls"/>
    </lcf76f155ced4ddcb4097134ff3c332f>
    <TaxCatchAll xmlns="a5f60200-05fe-42d4-8ee4-d4407afadc29"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6C5DA90-E3F5-453E-80ED-BFE7F80BB593}">
  <ds:schemaRefs>
    <ds:schemaRef ds:uri="a5f60200-05fe-42d4-8ee4-d4407afadc29"/>
    <ds:schemaRef ds:uri="c5581bd6-4f47-4fca-a9c4-da9f4cada4d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CB3D159-6386-45EE-9D53-14F1E4838840}">
  <ds:schemaRefs>
    <ds:schemaRef ds:uri="a5f60200-05fe-42d4-8ee4-d4407afadc29"/>
    <ds:schemaRef ds:uri="c5581bd6-4f47-4fca-a9c4-da9f4cada4d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0BF6034B-8438-4F0E-A426-36D03F3A792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14</Slides>
  <Notes>3</Notes>
  <HiddenSlides>0</HiddenSlide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Kantoorthema</vt:lpstr>
      <vt:lpstr>Programma van eisen Semi-maatschappelijk centrum Lage Bergse Bos, maart 2026</vt:lpstr>
      <vt:lpstr>Creatieve partij (en) gezocht!</vt:lpstr>
      <vt:lpstr>Lage Bergse Bos</vt:lpstr>
      <vt:lpstr>Semi Maatschappelijk centrum</vt:lpstr>
      <vt:lpstr>De locatie</vt:lpstr>
      <vt:lpstr>Gewenste beeldkwaliteit</vt:lpstr>
      <vt:lpstr>Ontwikkelkaders 1, algemeen</vt:lpstr>
      <vt:lpstr>Ontwikkelkaders 2, ruimtelijk</vt:lpstr>
      <vt:lpstr>Ontwikkelkaders 3, functioneel</vt:lpstr>
      <vt:lpstr>Ontwikkelkaders 4, financieel</vt:lpstr>
      <vt:lpstr>Passend initiatief</vt:lpstr>
      <vt:lpstr>Eisen aan ontwikkelde partij(en)</vt:lpstr>
      <vt:lpstr>Recreatieschap Rottemeren</vt:lpstr>
      <vt:lpstr>Uitgifteproces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Galjaard, Joline</dc:creator>
  <cp:revision>1</cp:revision>
  <cp:lastPrinted>2025-09-22T12:40:01Z</cp:lastPrinted>
  <dcterms:created xsi:type="dcterms:W3CDTF">2025-03-18T10:02:47Z</dcterms:created>
  <dcterms:modified xsi:type="dcterms:W3CDTF">2026-05-06T12:32:33Z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0x0101006527AA4F508DBA4191CFB219B57B1257</vt:lpwstr>
  </property>
</Properties>
</file>